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6" r:id="rId38"/>
    <p:sldMasterId id="2147483724" r:id="rId39"/>
  </p:sldMasterIdLst>
  <p:notesMasterIdLst>
    <p:notesMasterId r:id="rId76"/>
  </p:notesMasterIdLst>
  <p:sldIdLst>
    <p:sldId id="256" r:id="rId40"/>
    <p:sldId id="257" r:id="rId41"/>
    <p:sldId id="258" r:id="rId42"/>
    <p:sldId id="259" r:id="rId43"/>
    <p:sldId id="260" r:id="rId44"/>
    <p:sldId id="261" r:id="rId45"/>
    <p:sldId id="272" r:id="rId46"/>
    <p:sldId id="282" r:id="rId47"/>
    <p:sldId id="262" r:id="rId48"/>
    <p:sldId id="283" r:id="rId49"/>
    <p:sldId id="263" r:id="rId50"/>
    <p:sldId id="284" r:id="rId51"/>
    <p:sldId id="264" r:id="rId52"/>
    <p:sldId id="285" r:id="rId53"/>
    <p:sldId id="265" r:id="rId54"/>
    <p:sldId id="266" r:id="rId55"/>
    <p:sldId id="286" r:id="rId56"/>
    <p:sldId id="279" r:id="rId57"/>
    <p:sldId id="287" r:id="rId58"/>
    <p:sldId id="268" r:id="rId59"/>
    <p:sldId id="275" r:id="rId60"/>
    <p:sldId id="276" r:id="rId61"/>
    <p:sldId id="280" r:id="rId62"/>
    <p:sldId id="288" r:id="rId63"/>
    <p:sldId id="289" r:id="rId64"/>
    <p:sldId id="290" r:id="rId65"/>
    <p:sldId id="281" r:id="rId66"/>
    <p:sldId id="291" r:id="rId67"/>
    <p:sldId id="277" r:id="rId68"/>
    <p:sldId id="292" r:id="rId69"/>
    <p:sldId id="273" r:id="rId70"/>
    <p:sldId id="293" r:id="rId71"/>
    <p:sldId id="274" r:id="rId72"/>
    <p:sldId id="278" r:id="rId73"/>
    <p:sldId id="270" r:id="rId74"/>
    <p:sldId id="271"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69521" autoAdjust="0"/>
  </p:normalViewPr>
  <p:slideViewPr>
    <p:cSldViewPr snapToGrid="0">
      <p:cViewPr varScale="1">
        <p:scale>
          <a:sx n="54" d="100"/>
          <a:sy n="54" d="100"/>
        </p:scale>
        <p:origin x="1380" y="60"/>
      </p:cViewPr>
      <p:guideLst>
        <p:guide orient="horz" pos="2160"/>
        <p:guide pos="3840"/>
      </p:guideLst>
    </p:cSldViewPr>
  </p:slideViewPr>
  <p:outlineViewPr>
    <p:cViewPr>
      <p:scale>
        <a:sx n="33" d="100"/>
        <a:sy n="33" d="100"/>
      </p:scale>
      <p:origin x="0" y="56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2.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63" Type="http://schemas.openxmlformats.org/officeDocument/2006/relationships/slide" Target="slides/slide24.xml"/><Relationship Id="rId68" Type="http://schemas.openxmlformats.org/officeDocument/2006/relationships/slide" Target="slides/slide29.xml"/><Relationship Id="rId76"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slide" Target="slides/slide27.xml"/><Relationship Id="rId74" Type="http://schemas.openxmlformats.org/officeDocument/2006/relationships/slide" Target="slides/slide35.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22.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slide" Target="slides/slide30.xml"/><Relationship Id="rId77"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slide" Target="slides/slide3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1.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slide" Target="slides/slide31.xml"/><Relationship Id="rId75"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10.xml"/><Relationship Id="rId57"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183A0-2DDB-4F39-B3D6-42BC9E045EC5}" type="datetimeFigureOut">
              <a:rPr lang="en-US" smtClean="0"/>
              <a:t>11/20/2017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73F7C-74B2-4EF0-A184-5721C06FB36E}" type="slidenum">
              <a:rPr lang="en-US" smtClean="0"/>
              <a:t>‹#›</a:t>
            </a:fld>
            <a:endParaRPr lang="en-US" dirty="0"/>
          </a:p>
        </p:txBody>
      </p:sp>
    </p:spTree>
    <p:extLst>
      <p:ext uri="{BB962C8B-B14F-4D97-AF65-F5344CB8AC3E}">
        <p14:creationId xmlns:p14="http://schemas.microsoft.com/office/powerpoint/2010/main" val="196034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ongho.ca/opengl/gl_projectionmatrix.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mathworld.wolfram.com/BarycentricCoordinate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background is a sample of volumetric lighting in my own 3D graphics engine, HG3D</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1</a:t>
            </a:fld>
            <a:endParaRPr lang="en-US" dirty="0"/>
          </a:p>
        </p:txBody>
      </p:sp>
    </p:spTree>
    <p:extLst>
      <p:ext uri="{BB962C8B-B14F-4D97-AF65-F5344CB8AC3E}">
        <p14:creationId xmlns:p14="http://schemas.microsoft.com/office/powerpoint/2010/main" val="30155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Summation of a vector and a point results in a point that represents the translation of the point by the vector.</a:t>
            </a:r>
          </a:p>
        </p:txBody>
      </p:sp>
      <p:sp>
        <p:nvSpPr>
          <p:cNvPr id="4" name="Slide Number Placeholder 3"/>
          <p:cNvSpPr>
            <a:spLocks noGrp="1"/>
          </p:cNvSpPr>
          <p:nvPr>
            <p:ph type="sldNum" sz="quarter" idx="10"/>
          </p:nvPr>
        </p:nvSpPr>
        <p:spPr/>
        <p:txBody>
          <a:bodyPr/>
          <a:lstStyle/>
          <a:p>
            <a:fld id="{F1873F7C-74B2-4EF0-A184-5721C06FB36E}" type="slidenum">
              <a:rPr lang="en-US" smtClean="0"/>
              <a:t>10</a:t>
            </a:fld>
            <a:endParaRPr lang="en-US" dirty="0"/>
          </a:p>
        </p:txBody>
      </p:sp>
    </p:spTree>
    <p:extLst>
      <p:ext uri="{BB962C8B-B14F-4D97-AF65-F5344CB8AC3E}">
        <p14:creationId xmlns:p14="http://schemas.microsoft.com/office/powerpoint/2010/main" val="67877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Dot</a:t>
                </a:r>
                <a:r>
                  <a:rPr lang="en-US" baseline="0" dirty="0"/>
                  <a:t> product of two vectors is the same as the dot product of their Cartesian representations, which for given vectors </a:t>
                </a:r>
                <a14:m>
                  <m:oMath xmlns:m="http://schemas.openxmlformats.org/officeDocument/2006/math">
                    <m:r>
                      <a:rPr lang="en-US" b="0" i="1" baseline="0"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i="1" dirty="0" smtClean="0">
                        <a:latin typeface="Cambria Math" panose="02040503050406030204" pitchFamily="18" charset="0"/>
                      </a:rPr>
                      <m:t>,0) </m:t>
                    </m:r>
                  </m:oMath>
                </a14:m>
                <a:r>
                  <a:rPr lang="en-US" dirty="0"/>
                  <a:t>and</a:t>
                </a:r>
                <a:r>
                  <a:rPr lang="en-US" baseline="0" dirty="0"/>
                  <a:t> </a:t>
                </a:r>
                <a14:m>
                  <m:oMath xmlns:m="http://schemas.openxmlformats.org/officeDocument/2006/math">
                    <m:r>
                      <a:rPr lang="en-US" b="0" i="1" baseline="0" smtClean="0">
                        <a:latin typeface="Cambria Math" panose="02040503050406030204" pitchFamily="18" charset="0"/>
                      </a:rPr>
                      <m:t>𝐵</m:t>
                    </m:r>
                    <m:d>
                      <m:dPr>
                        <m:ctrlPr>
                          <a:rPr lang="en-US" b="0" i="1" baseline="0" smtClean="0">
                            <a:latin typeface="Cambria Math" panose="02040503050406030204" pitchFamily="18" charset="0"/>
                          </a:rPr>
                        </m:ctrlPr>
                      </m:d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𝑥</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𝑦</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𝑧</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,0</m:t>
                        </m:r>
                      </m:e>
                    </m:d>
                  </m:oMath>
                </a14:m>
                <a:r>
                  <a:rPr lang="en-US" dirty="0"/>
                  <a:t> we</a:t>
                </a:r>
                <a:r>
                  <a:rPr lang="en-US" baseline="0" dirty="0"/>
                  <a:t> have: </a:t>
                </a:r>
                <a14:m>
                  <m:oMath xmlns:m="http://schemas.openxmlformats.org/officeDocument/2006/math">
                    <m:r>
                      <a:rPr lang="en-US" b="0" i="1" baseline="0" smtClean="0">
                        <a:latin typeface="Cambria Math" panose="02040503050406030204" pitchFamily="18" charset="0"/>
                      </a:rPr>
                      <m:t>𝐴</m:t>
                    </m:r>
                    <m:r>
                      <a:rPr lang="en-US" b="0" i="1" baseline="0" smtClean="0">
                        <a:latin typeface="Cambria Math" panose="02040503050406030204" pitchFamily="18" charset="0"/>
                      </a:rPr>
                      <m:t>.</m:t>
                    </m:r>
                    <m:r>
                      <a:rPr lang="en-US" b="0" i="1" baseline="0" smtClean="0">
                        <a:latin typeface="Cambria Math" panose="02040503050406030204" pitchFamily="18" charset="0"/>
                      </a:rPr>
                      <m:t>𝐵</m:t>
                    </m:r>
                    <m:r>
                      <a:rPr lang="en-US" b="0" i="1" baseline="0" smtClean="0">
                        <a:latin typeface="Cambria Math" panose="02040503050406030204" pitchFamily="18" charset="0"/>
                      </a:rPr>
                      <m:t>=</m:t>
                    </m:r>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𝐴</m:t>
                        </m:r>
                      </m:e>
                    </m:d>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𝐵</m:t>
                        </m:r>
                      </m:e>
                    </m:d>
                    <m:func>
                      <m:funcPr>
                        <m:ctrlPr>
                          <a:rPr lang="en-US" b="0" i="1" baseline="0" smtClean="0">
                            <a:latin typeface="Cambria Math" panose="02040503050406030204" pitchFamily="18" charset="0"/>
                          </a:rPr>
                        </m:ctrlPr>
                      </m:funcPr>
                      <m:fName>
                        <m:r>
                          <m:rPr>
                            <m:sty m:val="p"/>
                          </m:rPr>
                          <a:rPr lang="en-US" b="0" i="0" baseline="0" smtClean="0">
                            <a:latin typeface="Cambria Math" panose="02040503050406030204" pitchFamily="18" charset="0"/>
                          </a:rPr>
                          <m:t>cos</m:t>
                        </m:r>
                      </m:fName>
                      <m:e>
                        <m:r>
                          <a:rPr lang="en-US" b="0" i="1" baseline="0" smtClean="0">
                            <a:latin typeface="Cambria Math" panose="02040503050406030204" pitchFamily="18" charset="0"/>
                            <a:ea typeface="Cambria Math" panose="02040503050406030204" pitchFamily="18" charset="0"/>
                          </a:rPr>
                          <m:t>𝜃</m:t>
                        </m:r>
                      </m:e>
                    </m:func>
                  </m:oMath>
                </a14:m>
                <a:r>
                  <a:rPr lang="en-US" baseline="0" dirty="0"/>
                  <a:t> where </a:t>
                </a:r>
                <a14:m>
                  <m:oMath xmlns:m="http://schemas.openxmlformats.org/officeDocument/2006/math">
                    <m:r>
                      <a:rPr lang="en-US" i="1" baseline="0" smtClean="0">
                        <a:latin typeface="Cambria Math" panose="02040503050406030204" pitchFamily="18" charset="0"/>
                        <a:ea typeface="Cambria Math" panose="02040503050406030204" pitchFamily="18" charset="0"/>
                      </a:rPr>
                      <m:t>𝜃</m:t>
                    </m:r>
                  </m:oMath>
                </a14:m>
                <a:r>
                  <a:rPr lang="en-US" baseline="0" dirty="0"/>
                  <a:t> is the angle between two vectors.</a:t>
                </a:r>
              </a:p>
            </p:txBody>
          </p:sp>
        </mc:Choice>
        <mc:Fallback xmlns="">
          <p:sp>
            <p:nvSpPr>
              <p:cNvPr id="3" name="Notes Placeholder 2"/>
              <p:cNvSpPr>
                <a:spLocks noGrp="1"/>
              </p:cNvSpPr>
              <p:nvPr>
                <p:ph type="body" idx="1"/>
              </p:nvPr>
            </p:nvSpPr>
            <p:spPr/>
            <p:txBody>
              <a:bodyPr/>
              <a:lstStyle/>
              <a:p>
                <a:r>
                  <a:rPr lang="en-US" dirty="0" smtClean="0"/>
                  <a:t>Dot</a:t>
                </a:r>
                <a:r>
                  <a:rPr lang="en-US" baseline="0" dirty="0" smtClean="0"/>
                  <a:t> product of two vectors is the same as the dot product of their Cartesian representations, which for given vectors </a:t>
                </a:r>
                <a:r>
                  <a:rPr lang="en-US" b="0" i="0" baseline="0" dirty="0" smtClean="0">
                    <a:latin typeface="Cambria Math" panose="02040503050406030204" pitchFamily="18" charset="0"/>
                  </a:rPr>
                  <a:t>𝐴</a:t>
                </a:r>
                <a:r>
                  <a:rPr lang="en-US" i="0" dirty="0" smtClean="0">
                    <a:latin typeface="Cambria Math" panose="02040503050406030204" pitchFamily="18" charset="0"/>
                  </a:rPr>
                  <a:t>(𝑥,𝑦,𝑧,0) </a:t>
                </a:r>
                <a:r>
                  <a:rPr lang="en-US" dirty="0" smtClean="0"/>
                  <a:t>and</a:t>
                </a:r>
                <a:r>
                  <a:rPr lang="en-US" baseline="0" dirty="0" smtClean="0"/>
                  <a:t> </a:t>
                </a:r>
                <a:r>
                  <a:rPr lang="en-US" b="0" i="0" baseline="0" smtClean="0">
                    <a:latin typeface="Cambria Math" panose="02040503050406030204" pitchFamily="18" charset="0"/>
                  </a:rPr>
                  <a:t>𝐵(𝑥^′,𝑦^′,𝑧^′,0)</a:t>
                </a:r>
                <a:r>
                  <a:rPr lang="en-US" dirty="0" smtClean="0"/>
                  <a:t> we</a:t>
                </a:r>
                <a:r>
                  <a:rPr lang="en-US" baseline="0" dirty="0" smtClean="0"/>
                  <a:t> have:</a:t>
                </a:r>
                <a:r>
                  <a:rPr lang="en-US" baseline="0" dirty="0"/>
                  <a:t> </a:t>
                </a:r>
                <a:r>
                  <a:rPr lang="en-US" b="0" i="0" baseline="0" smtClean="0">
                    <a:latin typeface="Cambria Math" panose="02040503050406030204" pitchFamily="18" charset="0"/>
                  </a:rPr>
                  <a:t>𝐴.𝐵=|𝐴||𝐵|  cos⁡</a:t>
                </a:r>
                <a:r>
                  <a:rPr lang="en-US" b="0" i="0" baseline="0" smtClean="0">
                    <a:latin typeface="Cambria Math" panose="02040503050406030204" pitchFamily="18" charset="0"/>
                    <a:ea typeface="Cambria Math" panose="02040503050406030204" pitchFamily="18" charset="0"/>
                  </a:rPr>
                  <a:t>𝜃</a:t>
                </a:r>
                <a:r>
                  <a:rPr lang="en-US" baseline="0" dirty="0" smtClean="0"/>
                  <a:t> where </a:t>
                </a:r>
                <a:r>
                  <a:rPr lang="en-US" i="0" baseline="0" smtClean="0">
                    <a:latin typeface="Cambria Math" panose="02040503050406030204" pitchFamily="18" charset="0"/>
                    <a:ea typeface="Cambria Math" panose="02040503050406030204" pitchFamily="18" charset="0"/>
                  </a:rPr>
                  <a:t>𝜃</a:t>
                </a:r>
                <a:r>
                  <a:rPr lang="en-US" baseline="0" dirty="0" smtClean="0"/>
                  <a:t> is the angle between two vectors.</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11</a:t>
            </a:fld>
            <a:endParaRPr lang="en-US" dirty="0"/>
          </a:p>
        </p:txBody>
      </p:sp>
    </p:spTree>
    <p:extLst>
      <p:ext uri="{BB962C8B-B14F-4D97-AF65-F5344CB8AC3E}">
        <p14:creationId xmlns:p14="http://schemas.microsoft.com/office/powerpoint/2010/main" val="1569443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Dot</a:t>
                </a:r>
                <a:r>
                  <a:rPr lang="en-US" baseline="0" dirty="0"/>
                  <a:t> product of two vectors is the same as the dot product of their Cartesian representations, which for given vectors </a:t>
                </a:r>
                <a14:m>
                  <m:oMath xmlns:m="http://schemas.openxmlformats.org/officeDocument/2006/math">
                    <m:r>
                      <a:rPr lang="en-US" b="0" i="1" baseline="0"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i="1" dirty="0" smtClean="0">
                        <a:latin typeface="Cambria Math" panose="02040503050406030204" pitchFamily="18" charset="0"/>
                      </a:rPr>
                      <m:t>,0) </m:t>
                    </m:r>
                  </m:oMath>
                </a14:m>
                <a:r>
                  <a:rPr lang="en-US" dirty="0"/>
                  <a:t>and</a:t>
                </a:r>
                <a:r>
                  <a:rPr lang="en-US" baseline="0" dirty="0"/>
                  <a:t> </a:t>
                </a:r>
                <a14:m>
                  <m:oMath xmlns:m="http://schemas.openxmlformats.org/officeDocument/2006/math">
                    <m:r>
                      <a:rPr lang="en-US" b="0" i="1" baseline="0" smtClean="0">
                        <a:latin typeface="Cambria Math" panose="02040503050406030204" pitchFamily="18" charset="0"/>
                      </a:rPr>
                      <m:t>𝐵</m:t>
                    </m:r>
                    <m:d>
                      <m:dPr>
                        <m:ctrlPr>
                          <a:rPr lang="en-US" b="0" i="1" baseline="0" smtClean="0">
                            <a:latin typeface="Cambria Math" panose="02040503050406030204" pitchFamily="18" charset="0"/>
                          </a:rPr>
                        </m:ctrlPr>
                      </m:d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𝑥</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𝑦</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𝑧</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,0</m:t>
                        </m:r>
                      </m:e>
                    </m:d>
                  </m:oMath>
                </a14:m>
                <a:r>
                  <a:rPr lang="en-US" dirty="0"/>
                  <a:t> we</a:t>
                </a:r>
                <a:r>
                  <a:rPr lang="en-US" baseline="0" dirty="0"/>
                  <a:t> have: </a:t>
                </a:r>
                <a14:m>
                  <m:oMath xmlns:m="http://schemas.openxmlformats.org/officeDocument/2006/math">
                    <m:r>
                      <a:rPr lang="en-US" b="0" i="1" baseline="0" smtClean="0">
                        <a:latin typeface="Cambria Math" panose="02040503050406030204" pitchFamily="18" charset="0"/>
                      </a:rPr>
                      <m:t>𝐴</m:t>
                    </m:r>
                    <m:r>
                      <a:rPr lang="en-US" b="0" i="1" baseline="0" smtClean="0">
                        <a:latin typeface="Cambria Math" panose="02040503050406030204" pitchFamily="18" charset="0"/>
                      </a:rPr>
                      <m:t>.</m:t>
                    </m:r>
                    <m:r>
                      <a:rPr lang="en-US" b="0" i="1" baseline="0" smtClean="0">
                        <a:latin typeface="Cambria Math" panose="02040503050406030204" pitchFamily="18" charset="0"/>
                      </a:rPr>
                      <m:t>𝐵</m:t>
                    </m:r>
                    <m:r>
                      <a:rPr lang="en-US" b="0" i="1" baseline="0" smtClean="0">
                        <a:latin typeface="Cambria Math" panose="02040503050406030204" pitchFamily="18" charset="0"/>
                      </a:rPr>
                      <m:t>=</m:t>
                    </m:r>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𝐴</m:t>
                        </m:r>
                      </m:e>
                    </m:d>
                    <m:d>
                      <m:dPr>
                        <m:begChr m:val="|"/>
                        <m:endChr m:val="|"/>
                        <m:ctrlPr>
                          <a:rPr lang="en-US" b="0" i="1" baseline="0" smtClean="0">
                            <a:latin typeface="Cambria Math" panose="02040503050406030204" pitchFamily="18" charset="0"/>
                          </a:rPr>
                        </m:ctrlPr>
                      </m:dPr>
                      <m:e>
                        <m:r>
                          <a:rPr lang="en-US" b="0" i="1" baseline="0" smtClean="0">
                            <a:latin typeface="Cambria Math" panose="02040503050406030204" pitchFamily="18" charset="0"/>
                          </a:rPr>
                          <m:t>𝐵</m:t>
                        </m:r>
                      </m:e>
                    </m:d>
                    <m:func>
                      <m:funcPr>
                        <m:ctrlPr>
                          <a:rPr lang="en-US" b="0" i="1" baseline="0" smtClean="0">
                            <a:latin typeface="Cambria Math" panose="02040503050406030204" pitchFamily="18" charset="0"/>
                          </a:rPr>
                        </m:ctrlPr>
                      </m:funcPr>
                      <m:fName>
                        <m:r>
                          <m:rPr>
                            <m:sty m:val="p"/>
                          </m:rPr>
                          <a:rPr lang="en-US" b="0" i="0" baseline="0" smtClean="0">
                            <a:latin typeface="Cambria Math" panose="02040503050406030204" pitchFamily="18" charset="0"/>
                          </a:rPr>
                          <m:t>cos</m:t>
                        </m:r>
                      </m:fName>
                      <m:e>
                        <m:r>
                          <a:rPr lang="en-US" b="0" i="1" baseline="0" smtClean="0">
                            <a:latin typeface="Cambria Math" panose="02040503050406030204" pitchFamily="18" charset="0"/>
                            <a:ea typeface="Cambria Math" panose="02040503050406030204" pitchFamily="18" charset="0"/>
                          </a:rPr>
                          <m:t>𝜃</m:t>
                        </m:r>
                      </m:e>
                    </m:func>
                  </m:oMath>
                </a14:m>
                <a:r>
                  <a:rPr lang="en-US" baseline="0" dirty="0"/>
                  <a:t> where </a:t>
                </a:r>
                <a14:m>
                  <m:oMath xmlns:m="http://schemas.openxmlformats.org/officeDocument/2006/math">
                    <m:r>
                      <a:rPr lang="en-US" i="1" baseline="0" smtClean="0">
                        <a:latin typeface="Cambria Math" panose="02040503050406030204" pitchFamily="18" charset="0"/>
                        <a:ea typeface="Cambria Math" panose="02040503050406030204" pitchFamily="18" charset="0"/>
                      </a:rPr>
                      <m:t>𝜃</m:t>
                    </m:r>
                  </m:oMath>
                </a14:m>
                <a:r>
                  <a:rPr lang="en-US" baseline="0" dirty="0"/>
                  <a:t> is the angle between two vectors.</a:t>
                </a:r>
              </a:p>
            </p:txBody>
          </p:sp>
        </mc:Choice>
        <mc:Fallback xmlns="">
          <p:sp>
            <p:nvSpPr>
              <p:cNvPr id="3" name="Notes Placeholder 2"/>
              <p:cNvSpPr>
                <a:spLocks noGrp="1"/>
              </p:cNvSpPr>
              <p:nvPr>
                <p:ph type="body" idx="1"/>
              </p:nvPr>
            </p:nvSpPr>
            <p:spPr/>
            <p:txBody>
              <a:bodyPr/>
              <a:lstStyle/>
              <a:p>
                <a:r>
                  <a:rPr lang="en-US" dirty="0" smtClean="0"/>
                  <a:t>Dot</a:t>
                </a:r>
                <a:r>
                  <a:rPr lang="en-US" baseline="0" dirty="0" smtClean="0"/>
                  <a:t> product of two vectors is the same as the dot product of their Cartesian representations, which for given vectors </a:t>
                </a:r>
                <a:r>
                  <a:rPr lang="en-US" b="0" i="0" baseline="0" dirty="0" smtClean="0">
                    <a:latin typeface="Cambria Math" panose="02040503050406030204" pitchFamily="18" charset="0"/>
                  </a:rPr>
                  <a:t>𝐴</a:t>
                </a:r>
                <a:r>
                  <a:rPr lang="en-US" i="0" dirty="0" smtClean="0">
                    <a:latin typeface="Cambria Math" panose="02040503050406030204" pitchFamily="18" charset="0"/>
                  </a:rPr>
                  <a:t>(𝑥,𝑦,𝑧,0) </a:t>
                </a:r>
                <a:r>
                  <a:rPr lang="en-US" dirty="0" smtClean="0"/>
                  <a:t>and</a:t>
                </a:r>
                <a:r>
                  <a:rPr lang="en-US" baseline="0" dirty="0" smtClean="0"/>
                  <a:t> </a:t>
                </a:r>
                <a:r>
                  <a:rPr lang="en-US" b="0" i="0" baseline="0" smtClean="0">
                    <a:latin typeface="Cambria Math" panose="02040503050406030204" pitchFamily="18" charset="0"/>
                  </a:rPr>
                  <a:t>𝐵(𝑥^′,𝑦^′,𝑧^′,0)</a:t>
                </a:r>
                <a:r>
                  <a:rPr lang="en-US" dirty="0" smtClean="0"/>
                  <a:t> we</a:t>
                </a:r>
                <a:r>
                  <a:rPr lang="en-US" baseline="0" dirty="0" smtClean="0"/>
                  <a:t> have:</a:t>
                </a:r>
                <a:r>
                  <a:rPr lang="en-US" baseline="0" dirty="0"/>
                  <a:t> </a:t>
                </a:r>
                <a:r>
                  <a:rPr lang="en-US" b="0" i="0" baseline="0" smtClean="0">
                    <a:latin typeface="Cambria Math" panose="02040503050406030204" pitchFamily="18" charset="0"/>
                  </a:rPr>
                  <a:t>𝐴.𝐵=|𝐴||𝐵|  cos⁡</a:t>
                </a:r>
                <a:r>
                  <a:rPr lang="en-US" b="0" i="0" baseline="0" smtClean="0">
                    <a:latin typeface="Cambria Math" panose="02040503050406030204" pitchFamily="18" charset="0"/>
                    <a:ea typeface="Cambria Math" panose="02040503050406030204" pitchFamily="18" charset="0"/>
                  </a:rPr>
                  <a:t>𝜃</a:t>
                </a:r>
                <a:r>
                  <a:rPr lang="en-US" baseline="0" dirty="0" smtClean="0"/>
                  <a:t> where </a:t>
                </a:r>
                <a:r>
                  <a:rPr lang="en-US" i="0" baseline="0" smtClean="0">
                    <a:latin typeface="Cambria Math" panose="02040503050406030204" pitchFamily="18" charset="0"/>
                    <a:ea typeface="Cambria Math" panose="02040503050406030204" pitchFamily="18" charset="0"/>
                  </a:rPr>
                  <a:t>𝜃</a:t>
                </a:r>
                <a:r>
                  <a:rPr lang="en-US" baseline="0" dirty="0" smtClean="0"/>
                  <a:t> is the angle between two vectors.</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12</a:t>
            </a:fld>
            <a:endParaRPr lang="en-US" dirty="0"/>
          </a:p>
        </p:txBody>
      </p:sp>
    </p:spTree>
    <p:extLst>
      <p:ext uri="{BB962C8B-B14F-4D97-AF65-F5344CB8AC3E}">
        <p14:creationId xmlns:p14="http://schemas.microsoft.com/office/powerpoint/2010/main" val="258332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dot product of two vectors is a vector representing the Cartesian vector that is perpendicular to the Cartesian representation of the vectors. I could not find any mathematical reference on this one, though this is the definition we’re going to use.</a:t>
            </a:r>
          </a:p>
        </p:txBody>
      </p:sp>
      <p:sp>
        <p:nvSpPr>
          <p:cNvPr id="4" name="Slide Number Placeholder 3"/>
          <p:cNvSpPr>
            <a:spLocks noGrp="1"/>
          </p:cNvSpPr>
          <p:nvPr>
            <p:ph type="sldNum" sz="quarter" idx="10"/>
          </p:nvPr>
        </p:nvSpPr>
        <p:spPr/>
        <p:txBody>
          <a:bodyPr/>
          <a:lstStyle/>
          <a:p>
            <a:fld id="{F1873F7C-74B2-4EF0-A184-5721C06FB36E}" type="slidenum">
              <a:rPr lang="en-US" smtClean="0"/>
              <a:t>13</a:t>
            </a:fld>
            <a:endParaRPr lang="en-US" dirty="0"/>
          </a:p>
        </p:txBody>
      </p:sp>
    </p:spTree>
    <p:extLst>
      <p:ext uri="{BB962C8B-B14F-4D97-AF65-F5344CB8AC3E}">
        <p14:creationId xmlns:p14="http://schemas.microsoft.com/office/powerpoint/2010/main" val="2220920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dot product of two vectors is a vector representing the Cartesian vector that is perpendicular to the Cartesian representation of the vectors. I could not find any mathematical reference on this one, though this is the definition we’re going to use.</a:t>
            </a:r>
          </a:p>
        </p:txBody>
      </p:sp>
      <p:sp>
        <p:nvSpPr>
          <p:cNvPr id="4" name="Slide Number Placeholder 3"/>
          <p:cNvSpPr>
            <a:spLocks noGrp="1"/>
          </p:cNvSpPr>
          <p:nvPr>
            <p:ph type="sldNum" sz="quarter" idx="10"/>
          </p:nvPr>
        </p:nvSpPr>
        <p:spPr/>
        <p:txBody>
          <a:bodyPr/>
          <a:lstStyle/>
          <a:p>
            <a:fld id="{F1873F7C-74B2-4EF0-A184-5721C06FB36E}" type="slidenum">
              <a:rPr lang="en-US" smtClean="0"/>
              <a:t>14</a:t>
            </a:fld>
            <a:endParaRPr lang="en-US" dirty="0"/>
          </a:p>
        </p:txBody>
      </p:sp>
    </p:spTree>
    <p:extLst>
      <p:ext uri="{BB962C8B-B14F-4D97-AF65-F5344CB8AC3E}">
        <p14:creationId xmlns:p14="http://schemas.microsoft.com/office/powerpoint/2010/main" val="296153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know projection is a not linear transformation in Cartesian space, though it is linear in homogenous space.</a:t>
            </a:r>
          </a:p>
        </p:txBody>
      </p:sp>
      <p:sp>
        <p:nvSpPr>
          <p:cNvPr id="4" name="Slide Number Placeholder 3"/>
          <p:cNvSpPr>
            <a:spLocks noGrp="1"/>
          </p:cNvSpPr>
          <p:nvPr>
            <p:ph type="sldNum" sz="quarter" idx="10"/>
          </p:nvPr>
        </p:nvSpPr>
        <p:spPr/>
        <p:txBody>
          <a:bodyPr/>
          <a:lstStyle/>
          <a:p>
            <a:fld id="{F1873F7C-74B2-4EF0-A184-5721C06FB36E}" type="slidenum">
              <a:rPr lang="en-US" smtClean="0"/>
              <a:t>15</a:t>
            </a:fld>
            <a:endParaRPr lang="en-US" dirty="0"/>
          </a:p>
        </p:txBody>
      </p:sp>
    </p:spTree>
    <p:extLst>
      <p:ext uri="{BB962C8B-B14F-4D97-AF65-F5344CB8AC3E}">
        <p14:creationId xmlns:p14="http://schemas.microsoft.com/office/powerpoint/2010/main" val="1556201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diagonal matrix notation is </a:t>
                </a:r>
                <a14:m>
                  <m:oMath xmlns:m="http://schemas.openxmlformats.org/officeDocument/2006/math">
                    <m:r>
                      <a:rPr lang="en-US" b="0" i="1" baseline="0" dirty="0" smtClean="0">
                        <a:latin typeface="Cambria Math" panose="02040503050406030204" pitchFamily="18" charset="0"/>
                      </a:rPr>
                      <m:t>𝑑𝑖𝑎𝑔</m:t>
                    </m:r>
                    <m:d>
                      <m:dPr>
                        <m:ctrlPr>
                          <a:rPr lang="en-US" i="1" baseline="0" dirty="0" smtClean="0">
                            <a:latin typeface="Cambria Math" panose="02040503050406030204" pitchFamily="18" charset="0"/>
                          </a:rPr>
                        </m:ctrlPr>
                      </m:dPr>
                      <m:e>
                        <m:sSub>
                          <m:sSubPr>
                            <m:ctrlPr>
                              <a:rPr lang="en-US"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𝑤</m:t>
                            </m:r>
                          </m:sub>
                        </m:sSub>
                      </m:e>
                    </m:d>
                  </m:oMath>
                </a14:m>
                <a:r>
                  <a:rPr lang="en-US" baseline="0" dirty="0"/>
                  <a:t> (commonly known as non-uniform scalar matrix).</a:t>
                </a:r>
              </a:p>
              <a:p>
                <a:r>
                  <a:rPr lang="en-US" baseline="0" dirty="0"/>
                  <a:t>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𝑤</m:t>
                        </m:r>
                      </m:sub>
                    </m:sSub>
                  </m:oMath>
                </a14:m>
                <a:r>
                  <a:rPr lang="en-US" baseline="0" dirty="0"/>
                  <a:t>then the diagonal matrix is called scalar matrix. </a:t>
                </a:r>
              </a:p>
              <a:p>
                <a:r>
                  <a:rPr lang="en-US" baseline="0" dirty="0"/>
                  <a:t>Scaling a point with a scalar matrix results in the same point.</a:t>
                </a:r>
              </a:p>
              <a:p>
                <a:r>
                  <a:rPr lang="en-US" baseline="0" dirty="0"/>
                  <a:t>Scaling a vector with scalar matrix results in a vector with same direction and scaled length.</a:t>
                </a:r>
              </a:p>
              <a:p>
                <a:r>
                  <a:rPr lang="en-US" baseline="0" dirty="0"/>
                  <a:t>Scaling a vector with a diagonal matrix results in a vector with different direction and possibly size.</a:t>
                </a:r>
              </a:p>
            </p:txBody>
          </p:sp>
        </mc:Choice>
        <mc:Fallback xmlns="">
          <p:sp>
            <p:nvSpPr>
              <p:cNvPr id="3" name="Notes Placeholder 2"/>
              <p:cNvSpPr>
                <a:spLocks noGrp="1"/>
              </p:cNvSpPr>
              <p:nvPr>
                <p:ph type="body" idx="1"/>
              </p:nvPr>
            </p:nvSpPr>
            <p:spPr/>
            <p:txBody>
              <a:bodyPr/>
              <a:lstStyle/>
              <a:p>
                <a:r>
                  <a:rPr lang="en-US" baseline="0" dirty="0" smtClean="0"/>
                  <a:t>If </a:t>
                </a:r>
                <a:r>
                  <a:rPr lang="en-US" b="0" i="0" baseline="0" smtClean="0">
                    <a:latin typeface="Cambria Math" panose="02040503050406030204" pitchFamily="18" charset="0"/>
                  </a:rPr>
                  <a:t>𝐶_𝑥=𝐶_𝑦=𝐶_𝑧</a:t>
                </a:r>
                <a:r>
                  <a:rPr lang="en-US" baseline="0" dirty="0" smtClean="0"/>
                  <a:t> then the scalar matrix is uniform. </a:t>
                </a:r>
              </a:p>
              <a:p>
                <a:r>
                  <a:rPr lang="en-US" baseline="0" dirty="0" smtClean="0"/>
                  <a:t>If </a:t>
                </a:r>
                <a:r>
                  <a:rPr lang="en-US" b="0" i="0" baseline="0" smtClean="0">
                    <a:latin typeface="Cambria Math" panose="02040503050406030204" pitchFamily="18" charset="0"/>
                  </a:rPr>
                  <a:t>𝐶_𝑥=𝐶_𝑦=𝐶_𝑧=𝐶_𝑤</a:t>
                </a:r>
                <a:r>
                  <a:rPr lang="en-US" baseline="0" dirty="0" smtClean="0"/>
                  <a:t> then scaling the point results in the same point. </a:t>
                </a:r>
              </a:p>
              <a:p>
                <a:r>
                  <a:rPr lang="en-US" baseline="0" dirty="0" smtClean="0"/>
                  <a:t>Scaling a vector with uniform scalar matrix results in a vector with same direction and scaled length.</a:t>
                </a:r>
              </a:p>
              <a:p>
                <a:r>
                  <a:rPr lang="en-US" baseline="0" dirty="0" smtClean="0"/>
                  <a:t>Scaling a vector with a non-uniform scalar matrix results in a vector with different direction and possibly size.</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16</a:t>
            </a:fld>
            <a:endParaRPr lang="en-US" dirty="0"/>
          </a:p>
        </p:txBody>
      </p:sp>
    </p:spTree>
    <p:extLst>
      <p:ext uri="{BB962C8B-B14F-4D97-AF65-F5344CB8AC3E}">
        <p14:creationId xmlns:p14="http://schemas.microsoft.com/office/powerpoint/2010/main" val="364279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diagonal matrix notation is </a:t>
                </a:r>
                <a14:m>
                  <m:oMath xmlns:m="http://schemas.openxmlformats.org/officeDocument/2006/math">
                    <m:r>
                      <a:rPr lang="en-US" b="0" i="1" baseline="0" dirty="0" smtClean="0">
                        <a:latin typeface="Cambria Math" panose="02040503050406030204" pitchFamily="18" charset="0"/>
                      </a:rPr>
                      <m:t>𝑑𝑖𝑎𝑔</m:t>
                    </m:r>
                    <m:d>
                      <m:dPr>
                        <m:ctrlPr>
                          <a:rPr lang="en-US" i="1" baseline="0" dirty="0" smtClean="0">
                            <a:latin typeface="Cambria Math" panose="02040503050406030204" pitchFamily="18" charset="0"/>
                          </a:rPr>
                        </m:ctrlPr>
                      </m:dPr>
                      <m:e>
                        <m:sSub>
                          <m:sSubPr>
                            <m:ctrlPr>
                              <a:rPr lang="en-US"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𝐶</m:t>
                            </m:r>
                          </m:e>
                          <m:sub>
                            <m:r>
                              <a:rPr lang="en-US" b="0" i="1" baseline="0" dirty="0" smtClean="0">
                                <a:latin typeface="Cambria Math" panose="02040503050406030204" pitchFamily="18" charset="0"/>
                              </a:rPr>
                              <m:t>𝑤</m:t>
                            </m:r>
                          </m:sub>
                        </m:sSub>
                      </m:e>
                    </m:d>
                  </m:oMath>
                </a14:m>
                <a:r>
                  <a:rPr lang="en-US" baseline="0" dirty="0"/>
                  <a:t> (commonly known as non-uniform scalar matrix).</a:t>
                </a:r>
              </a:p>
              <a:p>
                <a:r>
                  <a:rPr lang="en-US" baseline="0" dirty="0"/>
                  <a:t>If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𝐶</m:t>
                        </m:r>
                      </m:e>
                      <m:sub>
                        <m:r>
                          <a:rPr lang="en-US" b="0" i="1" baseline="0" smtClean="0">
                            <a:latin typeface="Cambria Math" panose="02040503050406030204" pitchFamily="18" charset="0"/>
                          </a:rPr>
                          <m:t>𝑤</m:t>
                        </m:r>
                      </m:sub>
                    </m:sSub>
                  </m:oMath>
                </a14:m>
                <a:r>
                  <a:rPr lang="en-US" baseline="0" dirty="0"/>
                  <a:t>then the diagonal matrix is called scalar matrix. </a:t>
                </a:r>
              </a:p>
              <a:p>
                <a:r>
                  <a:rPr lang="en-US" baseline="0" dirty="0"/>
                  <a:t>Scaling a point with a scalar matrix results in the same point.</a:t>
                </a:r>
              </a:p>
              <a:p>
                <a:r>
                  <a:rPr lang="en-US" baseline="0" dirty="0"/>
                  <a:t>Scaling a vector with scalar matrix results in a vector with same direction and scaled length.</a:t>
                </a:r>
              </a:p>
              <a:p>
                <a:r>
                  <a:rPr lang="en-US" baseline="0" dirty="0"/>
                  <a:t>Scaling a vector with a diagonal matrix results in a vector with different direction and possibly size.</a:t>
                </a:r>
              </a:p>
            </p:txBody>
          </p:sp>
        </mc:Choice>
        <mc:Fallback xmlns="">
          <p:sp>
            <p:nvSpPr>
              <p:cNvPr id="3" name="Notes Placeholder 2"/>
              <p:cNvSpPr>
                <a:spLocks noGrp="1"/>
              </p:cNvSpPr>
              <p:nvPr>
                <p:ph type="body" idx="1"/>
              </p:nvPr>
            </p:nvSpPr>
            <p:spPr/>
            <p:txBody>
              <a:bodyPr/>
              <a:lstStyle/>
              <a:p>
                <a:r>
                  <a:rPr lang="en-US" baseline="0" dirty="0" smtClean="0"/>
                  <a:t>If </a:t>
                </a:r>
                <a:r>
                  <a:rPr lang="en-US" b="0" i="0" baseline="0" smtClean="0">
                    <a:latin typeface="Cambria Math" panose="02040503050406030204" pitchFamily="18" charset="0"/>
                  </a:rPr>
                  <a:t>𝐶_𝑥=𝐶_𝑦=𝐶_𝑧</a:t>
                </a:r>
                <a:r>
                  <a:rPr lang="en-US" baseline="0" dirty="0" smtClean="0"/>
                  <a:t> then the scalar matrix is uniform. </a:t>
                </a:r>
              </a:p>
              <a:p>
                <a:r>
                  <a:rPr lang="en-US" baseline="0" dirty="0" smtClean="0"/>
                  <a:t>If </a:t>
                </a:r>
                <a:r>
                  <a:rPr lang="en-US" b="0" i="0" baseline="0" smtClean="0">
                    <a:latin typeface="Cambria Math" panose="02040503050406030204" pitchFamily="18" charset="0"/>
                  </a:rPr>
                  <a:t>𝐶_𝑥=𝐶_𝑦=𝐶_𝑧=𝐶_𝑤</a:t>
                </a:r>
                <a:r>
                  <a:rPr lang="en-US" baseline="0" dirty="0" smtClean="0"/>
                  <a:t> then scaling the point results in the same point. </a:t>
                </a:r>
              </a:p>
              <a:p>
                <a:r>
                  <a:rPr lang="en-US" baseline="0" dirty="0" smtClean="0"/>
                  <a:t>Scaling a vector with uniform scalar matrix results in a vector with same direction and scaled length.</a:t>
                </a:r>
              </a:p>
              <a:p>
                <a:r>
                  <a:rPr lang="en-US" baseline="0" dirty="0" smtClean="0"/>
                  <a:t>Scaling a vector with a non-uniform scalar matrix results in a vector with different direction and possibly size.</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17</a:t>
            </a:fld>
            <a:endParaRPr lang="en-US" dirty="0"/>
          </a:p>
        </p:txBody>
      </p:sp>
    </p:spTree>
    <p:extLst>
      <p:ext uri="{BB962C8B-B14F-4D97-AF65-F5344CB8AC3E}">
        <p14:creationId xmlns:p14="http://schemas.microsoft.com/office/powerpoint/2010/main" val="1445658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translation matrix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𝑇</m:t>
                        </m:r>
                      </m:e>
                      <m:sub>
                        <m:acc>
                          <m:accPr>
                            <m:chr m:val="⃗"/>
                            <m:ctrlPr>
                              <a:rPr lang="en-US" i="1" baseline="0" smtClean="0">
                                <a:latin typeface="Cambria Math" panose="02040503050406030204" pitchFamily="18" charset="0"/>
                              </a:rPr>
                            </m:ctrlPr>
                          </m:accPr>
                          <m:e>
                            <m:r>
                              <a:rPr lang="en-US" b="0" i="1" baseline="0" smtClean="0">
                                <a:latin typeface="Cambria Math" panose="02040503050406030204" pitchFamily="18" charset="0"/>
                              </a:rPr>
                              <m:t>𝑉</m:t>
                            </m:r>
                          </m:e>
                        </m:acc>
                      </m:sub>
                    </m:sSub>
                  </m:oMath>
                </a14:m>
                <a:r>
                  <a:rPr lang="en-US" baseline="0" dirty="0"/>
                  <a:t> translates points by </a:t>
                </a:r>
                <a14:m>
                  <m:oMath xmlns:m="http://schemas.openxmlformats.org/officeDocument/2006/math">
                    <m:acc>
                      <m:accPr>
                        <m:chr m:val="⃗"/>
                        <m:ctrlPr>
                          <a:rPr lang="en-US" i="1" baseline="0" smtClean="0">
                            <a:latin typeface="Cambria Math" panose="02040503050406030204" pitchFamily="18" charset="0"/>
                          </a:rPr>
                        </m:ctrlPr>
                      </m:accPr>
                      <m:e>
                        <m:r>
                          <a:rPr lang="en-US" b="0" i="1" baseline="0" smtClean="0">
                            <a:latin typeface="Cambria Math" panose="02040503050406030204" pitchFamily="18" charset="0"/>
                          </a:rPr>
                          <m:t>𝑉</m:t>
                        </m:r>
                      </m:e>
                    </m:acc>
                    <m:d>
                      <m:dPr>
                        <m:ctrlPr>
                          <a:rPr lang="en-US" b="0" i="1" baseline="0" smtClean="0">
                            <a:latin typeface="Cambria Math" panose="02040503050406030204" pitchFamily="18" charset="0"/>
                          </a:rPr>
                        </m:ctrlPr>
                      </m:d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𝑥</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 </m:t>
                        </m:r>
                        <m:sSup>
                          <m:sSupPr>
                            <m:ctrlPr>
                              <a:rPr lang="en-US" b="0" i="1" baseline="0" smtClean="0">
                                <a:latin typeface="Cambria Math" panose="02040503050406030204" pitchFamily="18" charset="0"/>
                              </a:rPr>
                            </m:ctrlPr>
                          </m:sSup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𝑦</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r>
                              <a:rPr lang="en-US" b="0" i="1" baseline="0" smtClean="0">
                                <a:latin typeface="Cambria Math" panose="02040503050406030204" pitchFamily="18" charset="0"/>
                              </a:rPr>
                              <m:t>𝑧</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,0</m:t>
                        </m:r>
                      </m:e>
                    </m:d>
                  </m:oMath>
                </a14:m>
                <a:r>
                  <a:rPr lang="en-US" baseline="0" dirty="0"/>
                  <a:t> and has no effects on vectors.</a:t>
                </a:r>
              </a:p>
            </p:txBody>
          </p:sp>
        </mc:Choice>
        <mc:Fallback xmlns="">
          <p:sp>
            <p:nvSpPr>
              <p:cNvPr id="3" name="Notes Placeholder 2"/>
              <p:cNvSpPr>
                <a:spLocks noGrp="1"/>
              </p:cNvSpPr>
              <p:nvPr>
                <p:ph type="body" idx="1"/>
              </p:nvPr>
            </p:nvSpPr>
            <p:spPr/>
            <p:txBody>
              <a:bodyPr/>
              <a:lstStyle/>
              <a:p>
                <a:r>
                  <a:rPr lang="en-US" baseline="0" dirty="0" smtClean="0"/>
                  <a:t>The translation matrix translates a point by </a:t>
                </a:r>
                <a:r>
                  <a:rPr lang="en-US" b="0" i="0" baseline="0" smtClean="0">
                    <a:latin typeface="Cambria Math" panose="02040503050406030204" pitchFamily="18" charset="0"/>
                  </a:rPr>
                  <a:t>𝑥^′,𝑦′</a:t>
                </a:r>
                <a:r>
                  <a:rPr lang="en-US" baseline="0" dirty="0" smtClean="0"/>
                  <a:t> and </a:t>
                </a:r>
                <a:r>
                  <a:rPr lang="en-US" b="0" i="0" baseline="0" smtClean="0">
                    <a:latin typeface="Cambria Math" panose="02040503050406030204" pitchFamily="18" charset="0"/>
                  </a:rPr>
                  <a:t>𝑧′</a:t>
                </a:r>
                <a:r>
                  <a:rPr lang="en-US" baseline="0" dirty="0" smtClean="0"/>
                  <a:t> and has no effects on vectors.</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18</a:t>
            </a:fld>
            <a:endParaRPr lang="en-US" dirty="0"/>
          </a:p>
        </p:txBody>
      </p:sp>
    </p:spTree>
    <p:extLst>
      <p:ext uri="{BB962C8B-B14F-4D97-AF65-F5344CB8AC3E}">
        <p14:creationId xmlns:p14="http://schemas.microsoft.com/office/powerpoint/2010/main" val="164145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The translation matrix </a:t>
                </a:r>
                <a14:m>
                  <m:oMath xmlns:m="http://schemas.openxmlformats.org/officeDocument/2006/math">
                    <m:sSub>
                      <m:sSubPr>
                        <m:ctrlPr>
                          <a:rPr lang="en-US" i="1" baseline="0" smtClean="0">
                            <a:latin typeface="Cambria Math" panose="02040503050406030204" pitchFamily="18" charset="0"/>
                          </a:rPr>
                        </m:ctrlPr>
                      </m:sSubPr>
                      <m:e>
                        <m:r>
                          <a:rPr lang="en-US" b="0" i="1" baseline="0" smtClean="0">
                            <a:latin typeface="Cambria Math" panose="02040503050406030204" pitchFamily="18" charset="0"/>
                          </a:rPr>
                          <m:t>𝑇</m:t>
                        </m:r>
                      </m:e>
                      <m:sub>
                        <m:acc>
                          <m:accPr>
                            <m:chr m:val="⃗"/>
                            <m:ctrlPr>
                              <a:rPr lang="en-US" i="1" baseline="0" smtClean="0">
                                <a:latin typeface="Cambria Math" panose="02040503050406030204" pitchFamily="18" charset="0"/>
                              </a:rPr>
                            </m:ctrlPr>
                          </m:accPr>
                          <m:e>
                            <m:r>
                              <a:rPr lang="en-US" b="0" i="1" baseline="0" smtClean="0">
                                <a:latin typeface="Cambria Math" panose="02040503050406030204" pitchFamily="18" charset="0"/>
                              </a:rPr>
                              <m:t>𝑉</m:t>
                            </m:r>
                          </m:e>
                        </m:acc>
                      </m:sub>
                    </m:sSub>
                  </m:oMath>
                </a14:m>
                <a:r>
                  <a:rPr lang="en-US" baseline="0" dirty="0"/>
                  <a:t> translates points by </a:t>
                </a:r>
                <a14:m>
                  <m:oMath xmlns:m="http://schemas.openxmlformats.org/officeDocument/2006/math">
                    <m:acc>
                      <m:accPr>
                        <m:chr m:val="⃗"/>
                        <m:ctrlPr>
                          <a:rPr lang="en-US" i="1" baseline="0" smtClean="0">
                            <a:latin typeface="Cambria Math" panose="02040503050406030204" pitchFamily="18" charset="0"/>
                          </a:rPr>
                        </m:ctrlPr>
                      </m:accPr>
                      <m:e>
                        <m:r>
                          <a:rPr lang="en-US" b="0" i="1" baseline="0" smtClean="0">
                            <a:latin typeface="Cambria Math" panose="02040503050406030204" pitchFamily="18" charset="0"/>
                          </a:rPr>
                          <m:t>𝑉</m:t>
                        </m:r>
                      </m:e>
                    </m:acc>
                    <m:d>
                      <m:dPr>
                        <m:ctrlPr>
                          <a:rPr lang="en-US" b="0" i="1" baseline="0" smtClean="0">
                            <a:latin typeface="Cambria Math" panose="02040503050406030204" pitchFamily="18" charset="0"/>
                          </a:rPr>
                        </m:ctrlPr>
                      </m:d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𝑥</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 </m:t>
                        </m:r>
                        <m:sSup>
                          <m:sSupPr>
                            <m:ctrlPr>
                              <a:rPr lang="en-US" b="0" i="1" baseline="0" smtClean="0">
                                <a:latin typeface="Cambria Math" panose="02040503050406030204" pitchFamily="18" charset="0"/>
                              </a:rPr>
                            </m:ctrlPr>
                          </m:sSup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𝑦</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m:t>
                            </m:r>
                            <m:r>
                              <a:rPr lang="en-US" b="0" i="1" baseline="0" smtClean="0">
                                <a:latin typeface="Cambria Math" panose="02040503050406030204" pitchFamily="18" charset="0"/>
                              </a:rPr>
                              <m:t>𝑧</m:t>
                            </m:r>
                          </m:e>
                          <m:sup>
                            <m:r>
                              <a:rPr lang="en-US" b="0" i="1" baseline="0" smtClean="0">
                                <a:latin typeface="Cambria Math" panose="02040503050406030204" pitchFamily="18" charset="0"/>
                              </a:rPr>
                              <m:t>′</m:t>
                            </m:r>
                          </m:sup>
                        </m:sSup>
                        <m:r>
                          <a:rPr lang="en-US" b="0" i="1" baseline="0" smtClean="0">
                            <a:latin typeface="Cambria Math" panose="02040503050406030204" pitchFamily="18" charset="0"/>
                          </a:rPr>
                          <m:t>,0</m:t>
                        </m:r>
                      </m:e>
                    </m:d>
                  </m:oMath>
                </a14:m>
                <a:r>
                  <a:rPr lang="en-US" baseline="0" dirty="0"/>
                  <a:t> and has no effects on vectors.</a:t>
                </a:r>
              </a:p>
            </p:txBody>
          </p:sp>
        </mc:Choice>
        <mc:Fallback xmlns="">
          <p:sp>
            <p:nvSpPr>
              <p:cNvPr id="3" name="Notes Placeholder 2"/>
              <p:cNvSpPr>
                <a:spLocks noGrp="1"/>
              </p:cNvSpPr>
              <p:nvPr>
                <p:ph type="body" idx="1"/>
              </p:nvPr>
            </p:nvSpPr>
            <p:spPr/>
            <p:txBody>
              <a:bodyPr/>
              <a:lstStyle/>
              <a:p>
                <a:r>
                  <a:rPr lang="en-US" baseline="0" dirty="0" smtClean="0"/>
                  <a:t>The translation matrix translates a point by </a:t>
                </a:r>
                <a:r>
                  <a:rPr lang="en-US" b="0" i="0" baseline="0" smtClean="0">
                    <a:latin typeface="Cambria Math" panose="02040503050406030204" pitchFamily="18" charset="0"/>
                  </a:rPr>
                  <a:t>𝑥^′,𝑦′</a:t>
                </a:r>
                <a:r>
                  <a:rPr lang="en-US" baseline="0" dirty="0" smtClean="0"/>
                  <a:t> and </a:t>
                </a:r>
                <a:r>
                  <a:rPr lang="en-US" b="0" i="0" baseline="0" smtClean="0">
                    <a:latin typeface="Cambria Math" panose="02040503050406030204" pitchFamily="18" charset="0"/>
                  </a:rPr>
                  <a:t>𝑧′</a:t>
                </a:r>
                <a:r>
                  <a:rPr lang="en-US" baseline="0" dirty="0" smtClean="0"/>
                  <a:t> and has no effects on vectors.</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19</a:t>
            </a:fld>
            <a:endParaRPr lang="en-US" dirty="0"/>
          </a:p>
        </p:txBody>
      </p:sp>
    </p:spTree>
    <p:extLst>
      <p:ext uri="{BB962C8B-B14F-4D97-AF65-F5344CB8AC3E}">
        <p14:creationId xmlns:p14="http://schemas.microsoft.com/office/powerpoint/2010/main" val="428453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math we’re going to study is mostly about linear algebra, we’re going to start from basic vector math to more complicated stuff such as barycentric coordinates.</a:t>
            </a:r>
          </a:p>
        </p:txBody>
      </p:sp>
      <p:sp>
        <p:nvSpPr>
          <p:cNvPr id="4" name="Slide Number Placeholder 3"/>
          <p:cNvSpPr>
            <a:spLocks noGrp="1"/>
          </p:cNvSpPr>
          <p:nvPr>
            <p:ph type="sldNum" sz="quarter" idx="10"/>
          </p:nvPr>
        </p:nvSpPr>
        <p:spPr/>
        <p:txBody>
          <a:bodyPr/>
          <a:lstStyle/>
          <a:p>
            <a:fld id="{F1873F7C-74B2-4EF0-A184-5721C06FB36E}" type="slidenum">
              <a:rPr lang="en-US" smtClean="0"/>
              <a:t>2</a:t>
            </a:fld>
            <a:endParaRPr lang="en-US" dirty="0"/>
          </a:p>
        </p:txBody>
      </p:sp>
    </p:spTree>
    <p:extLst>
      <p:ext uri="{BB962C8B-B14F-4D97-AF65-F5344CB8AC3E}">
        <p14:creationId xmlns:p14="http://schemas.microsoft.com/office/powerpoint/2010/main" val="14542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Rotation matrices rotate both points and vectors.</a:t>
            </a:r>
          </a:p>
        </p:txBody>
      </p:sp>
      <p:sp>
        <p:nvSpPr>
          <p:cNvPr id="4" name="Slide Number Placeholder 3"/>
          <p:cNvSpPr>
            <a:spLocks noGrp="1"/>
          </p:cNvSpPr>
          <p:nvPr>
            <p:ph type="sldNum" sz="quarter" idx="10"/>
          </p:nvPr>
        </p:nvSpPr>
        <p:spPr/>
        <p:txBody>
          <a:bodyPr/>
          <a:lstStyle/>
          <a:p>
            <a:fld id="{F1873F7C-74B2-4EF0-A184-5721C06FB36E}" type="slidenum">
              <a:rPr lang="en-US" smtClean="0"/>
              <a:t>20</a:t>
            </a:fld>
            <a:endParaRPr lang="en-US" dirty="0"/>
          </a:p>
        </p:txBody>
      </p:sp>
    </p:spTree>
    <p:extLst>
      <p:ext uri="{BB962C8B-B14F-4D97-AF65-F5344CB8AC3E}">
        <p14:creationId xmlns:p14="http://schemas.microsoft.com/office/powerpoint/2010/main" val="3238650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21</a:t>
            </a:fld>
            <a:endParaRPr lang="en-US" dirty="0"/>
          </a:p>
        </p:txBody>
      </p:sp>
    </p:spTree>
    <p:extLst>
      <p:ext uri="{BB962C8B-B14F-4D97-AF65-F5344CB8AC3E}">
        <p14:creationId xmlns:p14="http://schemas.microsoft.com/office/powerpoint/2010/main" val="1684127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22</a:t>
            </a:fld>
            <a:endParaRPr lang="en-US" dirty="0"/>
          </a:p>
        </p:txBody>
      </p:sp>
    </p:spTree>
    <p:extLst>
      <p:ext uri="{BB962C8B-B14F-4D97-AF65-F5344CB8AC3E}">
        <p14:creationId xmlns:p14="http://schemas.microsoft.com/office/powerpoint/2010/main" val="596380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a unit vector </a:t>
                </a:r>
                <a14:m>
                  <m:oMath xmlns:m="http://schemas.openxmlformats.org/officeDocument/2006/math">
                    <m:r>
                      <a:rPr lang="en-US" i="1" baseline="0" dirty="0" smtClean="0">
                        <a:latin typeface="Cambria Math" panose="02040503050406030204" pitchFamily="18" charset="0"/>
                      </a:rPr>
                      <m:t>𝐴</m:t>
                    </m:r>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oMath>
                </a14:m>
                <a:r>
                  <a:rPr lang="en-US" baseline="0" dirty="0"/>
                  <a:t> as axis, the rotation matrix about this vector is calculated as above.</a:t>
                </a:r>
              </a:p>
              <a:p>
                <a:endParaRPr lang="en-US" baseline="0" dirty="0"/>
              </a:p>
              <a:p>
                <a:r>
                  <a:rPr lang="en-US" baseline="0" dirty="0"/>
                  <a:t>The first two rotations from right rotate the vector such that </a:t>
                </a:r>
                <a14:m>
                  <m:oMath xmlns:m="http://schemas.openxmlformats.org/officeDocument/2006/math">
                    <m:r>
                      <a:rPr lang="en-US" b="0" i="1" baseline="0" smtClean="0">
                        <a:latin typeface="Cambria Math" panose="02040503050406030204" pitchFamily="18" charset="0"/>
                      </a:rPr>
                      <m:t>𝐴</m:t>
                    </m:r>
                  </m:oMath>
                </a14:m>
                <a:r>
                  <a:rPr lang="en-US" baseline="0" dirty="0"/>
                  <a:t> sits on </a:t>
                </a:r>
                <a14:m>
                  <m:oMath xmlns:m="http://schemas.openxmlformats.org/officeDocument/2006/math">
                    <m:r>
                      <a:rPr lang="en-US" b="0" i="1" baseline="0" smtClean="0">
                        <a:latin typeface="Cambria Math" panose="02040503050406030204" pitchFamily="18" charset="0"/>
                      </a:rPr>
                      <m:t>𝑍</m:t>
                    </m:r>
                  </m:oMath>
                </a14:m>
                <a:r>
                  <a:rPr lang="en-US" baseline="0" dirty="0"/>
                  <a:t> axis then the middle rotation rotates the point or vector about </a:t>
                </a:r>
                <a14:m>
                  <m:oMath xmlns:m="http://schemas.openxmlformats.org/officeDocument/2006/math">
                    <m:r>
                      <a:rPr lang="en-US" b="0" i="1" baseline="0" smtClean="0">
                        <a:latin typeface="Cambria Math" panose="02040503050406030204" pitchFamily="18" charset="0"/>
                      </a:rPr>
                      <m:t>𝑍</m:t>
                    </m:r>
                  </m:oMath>
                </a14:m>
                <a:r>
                  <a:rPr lang="en-US" baseline="0" dirty="0"/>
                  <a:t> axis which is </a:t>
                </a:r>
                <a14:m>
                  <m:oMath xmlns:m="http://schemas.openxmlformats.org/officeDocument/2006/math">
                    <m:r>
                      <a:rPr lang="en-US" b="0" i="1" baseline="0" smtClean="0">
                        <a:latin typeface="Cambria Math" panose="02040503050406030204" pitchFamily="18" charset="0"/>
                      </a:rPr>
                      <m:t>𝐴</m:t>
                    </m:r>
                  </m:oMath>
                </a14:m>
                <a:r>
                  <a:rPr lang="en-US" baseline="0" dirty="0"/>
                  <a:t> and then undoes the first two rotations, causing the point or vector to rotate about </a:t>
                </a:r>
                <a14:m>
                  <m:oMath xmlns:m="http://schemas.openxmlformats.org/officeDocument/2006/math">
                    <m:r>
                      <a:rPr lang="en-US" b="0" i="1" baseline="0" smtClean="0">
                        <a:latin typeface="Cambria Math" panose="02040503050406030204" pitchFamily="18" charset="0"/>
                      </a:rPr>
                      <m:t>𝐴</m:t>
                    </m:r>
                  </m:oMath>
                </a14:m>
                <a:r>
                  <a:rPr lang="en-US" baseline="0" dirty="0"/>
                  <a:t>.</a:t>
                </a:r>
              </a:p>
            </p:txBody>
          </p:sp>
        </mc:Choice>
        <mc:Fallback xmlns="">
          <p:sp>
            <p:nvSpPr>
              <p:cNvPr id="3" name="Notes Placeholder 2"/>
              <p:cNvSpPr>
                <a:spLocks noGrp="1"/>
              </p:cNvSpPr>
              <p:nvPr>
                <p:ph type="body" idx="1"/>
              </p:nvPr>
            </p:nvSpPr>
            <p:spPr/>
            <p:txBody>
              <a:bodyPr/>
              <a:lstStyle/>
              <a:p>
                <a:r>
                  <a:rPr lang="en-US" baseline="0" dirty="0" smtClean="0"/>
                  <a:t>Given a unit vector </a:t>
                </a:r>
                <a:r>
                  <a:rPr lang="en-US" i="0" baseline="0" dirty="0" smtClean="0">
                    <a:latin typeface="Cambria Math" panose="02040503050406030204" pitchFamily="18" charset="0"/>
                  </a:rPr>
                  <a:t>𝐴</a:t>
                </a:r>
                <a:r>
                  <a:rPr lang="en-US" b="0" i="0" baseline="0" dirty="0" smtClean="0">
                    <a:latin typeface="Cambria Math" panose="02040503050406030204" pitchFamily="18" charset="0"/>
                  </a:rPr>
                  <a:t>(𝐴_𝑥,𝐴_𝑦,𝐴_𝑧)</a:t>
                </a:r>
                <a:r>
                  <a:rPr lang="en-US" baseline="0" dirty="0" smtClean="0"/>
                  <a:t> as axis, the rotation matrix about this vector is as calculated as above.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23</a:t>
            </a:fld>
            <a:endParaRPr lang="en-US" dirty="0"/>
          </a:p>
        </p:txBody>
      </p:sp>
    </p:spTree>
    <p:extLst>
      <p:ext uri="{BB962C8B-B14F-4D97-AF65-F5344CB8AC3E}">
        <p14:creationId xmlns:p14="http://schemas.microsoft.com/office/powerpoint/2010/main" val="1823074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a unit vector </a:t>
                </a:r>
                <a14:m>
                  <m:oMath xmlns:m="http://schemas.openxmlformats.org/officeDocument/2006/math">
                    <m:r>
                      <a:rPr lang="en-US" i="1" baseline="0" dirty="0" smtClean="0">
                        <a:latin typeface="Cambria Math" panose="02040503050406030204" pitchFamily="18" charset="0"/>
                      </a:rPr>
                      <m:t>𝐴</m:t>
                    </m:r>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oMath>
                </a14:m>
                <a:r>
                  <a:rPr lang="en-US" baseline="0" dirty="0"/>
                  <a:t> as axis, the rotation matrix about this vector is calculated as above.</a:t>
                </a:r>
              </a:p>
              <a:p>
                <a:endParaRPr lang="en-US" baseline="0" dirty="0"/>
              </a:p>
              <a:p>
                <a:r>
                  <a:rPr lang="en-US" baseline="0" dirty="0"/>
                  <a:t>The first two rotations from right rotate the vector such that </a:t>
                </a:r>
                <a14:m>
                  <m:oMath xmlns:m="http://schemas.openxmlformats.org/officeDocument/2006/math">
                    <m:r>
                      <a:rPr lang="en-US" b="0" i="1" baseline="0" smtClean="0">
                        <a:latin typeface="Cambria Math" panose="02040503050406030204" pitchFamily="18" charset="0"/>
                      </a:rPr>
                      <m:t>𝐴</m:t>
                    </m:r>
                  </m:oMath>
                </a14:m>
                <a:r>
                  <a:rPr lang="en-US" baseline="0" dirty="0"/>
                  <a:t> sits on </a:t>
                </a:r>
                <a14:m>
                  <m:oMath xmlns:m="http://schemas.openxmlformats.org/officeDocument/2006/math">
                    <m:r>
                      <a:rPr lang="en-US" b="0" i="1" baseline="0" smtClean="0">
                        <a:latin typeface="Cambria Math" panose="02040503050406030204" pitchFamily="18" charset="0"/>
                      </a:rPr>
                      <m:t>𝑍</m:t>
                    </m:r>
                  </m:oMath>
                </a14:m>
                <a:r>
                  <a:rPr lang="en-US" baseline="0" dirty="0"/>
                  <a:t> axis then the middle rotation rotates the point or vector about </a:t>
                </a:r>
                <a14:m>
                  <m:oMath xmlns:m="http://schemas.openxmlformats.org/officeDocument/2006/math">
                    <m:r>
                      <a:rPr lang="en-US" b="0" i="1" baseline="0" smtClean="0">
                        <a:latin typeface="Cambria Math" panose="02040503050406030204" pitchFamily="18" charset="0"/>
                      </a:rPr>
                      <m:t>𝑍</m:t>
                    </m:r>
                  </m:oMath>
                </a14:m>
                <a:r>
                  <a:rPr lang="en-US" baseline="0" dirty="0"/>
                  <a:t> axis which is </a:t>
                </a:r>
                <a14:m>
                  <m:oMath xmlns:m="http://schemas.openxmlformats.org/officeDocument/2006/math">
                    <m:r>
                      <a:rPr lang="en-US" b="0" i="1" baseline="0" smtClean="0">
                        <a:latin typeface="Cambria Math" panose="02040503050406030204" pitchFamily="18" charset="0"/>
                      </a:rPr>
                      <m:t>𝐴</m:t>
                    </m:r>
                  </m:oMath>
                </a14:m>
                <a:r>
                  <a:rPr lang="en-US" baseline="0" dirty="0"/>
                  <a:t> and then undoes the first two rotations, causing the point or vector to rotate about </a:t>
                </a:r>
                <a14:m>
                  <m:oMath xmlns:m="http://schemas.openxmlformats.org/officeDocument/2006/math">
                    <m:r>
                      <a:rPr lang="en-US" b="0" i="1" baseline="0" smtClean="0">
                        <a:latin typeface="Cambria Math" panose="02040503050406030204" pitchFamily="18" charset="0"/>
                      </a:rPr>
                      <m:t>𝐴</m:t>
                    </m:r>
                  </m:oMath>
                </a14:m>
                <a:r>
                  <a:rPr lang="en-US" baseline="0" dirty="0"/>
                  <a:t>.</a:t>
                </a:r>
              </a:p>
            </p:txBody>
          </p:sp>
        </mc:Choice>
        <mc:Fallback xmlns="">
          <p:sp>
            <p:nvSpPr>
              <p:cNvPr id="3" name="Notes Placeholder 2"/>
              <p:cNvSpPr>
                <a:spLocks noGrp="1"/>
              </p:cNvSpPr>
              <p:nvPr>
                <p:ph type="body" idx="1"/>
              </p:nvPr>
            </p:nvSpPr>
            <p:spPr/>
            <p:txBody>
              <a:bodyPr/>
              <a:lstStyle/>
              <a:p>
                <a:r>
                  <a:rPr lang="en-US" baseline="0" dirty="0" smtClean="0"/>
                  <a:t>Given a unit vector </a:t>
                </a:r>
                <a:r>
                  <a:rPr lang="en-US" i="0" baseline="0" dirty="0" smtClean="0">
                    <a:latin typeface="Cambria Math" panose="02040503050406030204" pitchFamily="18" charset="0"/>
                  </a:rPr>
                  <a:t>𝐴</a:t>
                </a:r>
                <a:r>
                  <a:rPr lang="en-US" b="0" i="0" baseline="0" dirty="0" smtClean="0">
                    <a:latin typeface="Cambria Math" panose="02040503050406030204" pitchFamily="18" charset="0"/>
                  </a:rPr>
                  <a:t>(𝐴_𝑥,𝐴_𝑦,𝐴_𝑧)</a:t>
                </a:r>
                <a:r>
                  <a:rPr lang="en-US" baseline="0" dirty="0" smtClean="0"/>
                  <a:t> as axis, the rotation matrix about this vector is as calculated as above.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24</a:t>
            </a:fld>
            <a:endParaRPr lang="en-US" dirty="0"/>
          </a:p>
        </p:txBody>
      </p:sp>
    </p:spTree>
    <p:extLst>
      <p:ext uri="{BB962C8B-B14F-4D97-AF65-F5344CB8AC3E}">
        <p14:creationId xmlns:p14="http://schemas.microsoft.com/office/powerpoint/2010/main" val="3181568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a unit vector </a:t>
                </a:r>
                <a14:m>
                  <m:oMath xmlns:m="http://schemas.openxmlformats.org/officeDocument/2006/math">
                    <m:r>
                      <a:rPr lang="en-US" i="1" baseline="0" dirty="0" smtClean="0">
                        <a:latin typeface="Cambria Math" panose="02040503050406030204" pitchFamily="18" charset="0"/>
                      </a:rPr>
                      <m:t>𝐴</m:t>
                    </m:r>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oMath>
                </a14:m>
                <a:r>
                  <a:rPr lang="en-US" baseline="0" dirty="0"/>
                  <a:t> as axis, the rotation matrix about this vector is calculated as above.</a:t>
                </a:r>
              </a:p>
              <a:p>
                <a:endParaRPr lang="en-US" baseline="0" dirty="0"/>
              </a:p>
              <a:p>
                <a:r>
                  <a:rPr lang="en-US" baseline="0" dirty="0"/>
                  <a:t>The first two rotations from right rotate the vector such that </a:t>
                </a:r>
                <a14:m>
                  <m:oMath xmlns:m="http://schemas.openxmlformats.org/officeDocument/2006/math">
                    <m:r>
                      <a:rPr lang="en-US" b="0" i="1" baseline="0" smtClean="0">
                        <a:latin typeface="Cambria Math" panose="02040503050406030204" pitchFamily="18" charset="0"/>
                      </a:rPr>
                      <m:t>𝐴</m:t>
                    </m:r>
                  </m:oMath>
                </a14:m>
                <a:r>
                  <a:rPr lang="en-US" baseline="0" dirty="0"/>
                  <a:t> sits on </a:t>
                </a:r>
                <a14:m>
                  <m:oMath xmlns:m="http://schemas.openxmlformats.org/officeDocument/2006/math">
                    <m:r>
                      <a:rPr lang="en-US" b="0" i="1" baseline="0" smtClean="0">
                        <a:latin typeface="Cambria Math" panose="02040503050406030204" pitchFamily="18" charset="0"/>
                      </a:rPr>
                      <m:t>𝑍</m:t>
                    </m:r>
                  </m:oMath>
                </a14:m>
                <a:r>
                  <a:rPr lang="en-US" baseline="0" dirty="0"/>
                  <a:t> axis then the middle rotation rotates the point or vector about </a:t>
                </a:r>
                <a14:m>
                  <m:oMath xmlns:m="http://schemas.openxmlformats.org/officeDocument/2006/math">
                    <m:r>
                      <a:rPr lang="en-US" b="0" i="1" baseline="0" smtClean="0">
                        <a:latin typeface="Cambria Math" panose="02040503050406030204" pitchFamily="18" charset="0"/>
                      </a:rPr>
                      <m:t>𝑍</m:t>
                    </m:r>
                  </m:oMath>
                </a14:m>
                <a:r>
                  <a:rPr lang="en-US" baseline="0" dirty="0"/>
                  <a:t> axis which is </a:t>
                </a:r>
                <a14:m>
                  <m:oMath xmlns:m="http://schemas.openxmlformats.org/officeDocument/2006/math">
                    <m:r>
                      <a:rPr lang="en-US" b="0" i="1" baseline="0" smtClean="0">
                        <a:latin typeface="Cambria Math" panose="02040503050406030204" pitchFamily="18" charset="0"/>
                      </a:rPr>
                      <m:t>𝐴</m:t>
                    </m:r>
                  </m:oMath>
                </a14:m>
                <a:r>
                  <a:rPr lang="en-US" baseline="0" dirty="0"/>
                  <a:t> and then undoes the first two rotations, causing the point or vector to rotate about </a:t>
                </a:r>
                <a14:m>
                  <m:oMath xmlns:m="http://schemas.openxmlformats.org/officeDocument/2006/math">
                    <m:r>
                      <a:rPr lang="en-US" b="0" i="1" baseline="0" smtClean="0">
                        <a:latin typeface="Cambria Math" panose="02040503050406030204" pitchFamily="18" charset="0"/>
                      </a:rPr>
                      <m:t>𝐴</m:t>
                    </m:r>
                  </m:oMath>
                </a14:m>
                <a:r>
                  <a:rPr lang="en-US" baseline="0" dirty="0"/>
                  <a:t>.</a:t>
                </a:r>
              </a:p>
            </p:txBody>
          </p:sp>
        </mc:Choice>
        <mc:Fallback xmlns="">
          <p:sp>
            <p:nvSpPr>
              <p:cNvPr id="3" name="Notes Placeholder 2"/>
              <p:cNvSpPr>
                <a:spLocks noGrp="1"/>
              </p:cNvSpPr>
              <p:nvPr>
                <p:ph type="body" idx="1"/>
              </p:nvPr>
            </p:nvSpPr>
            <p:spPr/>
            <p:txBody>
              <a:bodyPr/>
              <a:lstStyle/>
              <a:p>
                <a:r>
                  <a:rPr lang="en-US" baseline="0" dirty="0" smtClean="0"/>
                  <a:t>Given a unit vector </a:t>
                </a:r>
                <a:r>
                  <a:rPr lang="en-US" i="0" baseline="0" dirty="0" smtClean="0">
                    <a:latin typeface="Cambria Math" panose="02040503050406030204" pitchFamily="18" charset="0"/>
                  </a:rPr>
                  <a:t>𝐴</a:t>
                </a:r>
                <a:r>
                  <a:rPr lang="en-US" b="0" i="0" baseline="0" dirty="0" smtClean="0">
                    <a:latin typeface="Cambria Math" panose="02040503050406030204" pitchFamily="18" charset="0"/>
                  </a:rPr>
                  <a:t>(𝐴_𝑥,𝐴_𝑦,𝐴_𝑧)</a:t>
                </a:r>
                <a:r>
                  <a:rPr lang="en-US" baseline="0" dirty="0" smtClean="0"/>
                  <a:t> as axis, the rotation matrix about this vector is as calculated as above.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25</a:t>
            </a:fld>
            <a:endParaRPr lang="en-US" dirty="0"/>
          </a:p>
        </p:txBody>
      </p:sp>
    </p:spTree>
    <p:extLst>
      <p:ext uri="{BB962C8B-B14F-4D97-AF65-F5344CB8AC3E}">
        <p14:creationId xmlns:p14="http://schemas.microsoft.com/office/powerpoint/2010/main" val="3173546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a unit vector </a:t>
                </a:r>
                <a14:m>
                  <m:oMath xmlns:m="http://schemas.openxmlformats.org/officeDocument/2006/math">
                    <m:r>
                      <a:rPr lang="en-US" i="1" baseline="0" dirty="0" smtClean="0">
                        <a:latin typeface="Cambria Math" panose="02040503050406030204" pitchFamily="18" charset="0"/>
                      </a:rPr>
                      <m:t>𝐴</m:t>
                    </m:r>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𝑥</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𝑦</m:t>
                        </m:r>
                      </m:sub>
                    </m:sSub>
                    <m:r>
                      <a:rPr lang="en-US" b="0" i="1" baseline="0" dirty="0" smtClean="0">
                        <a:latin typeface="Cambria Math" panose="02040503050406030204" pitchFamily="18" charset="0"/>
                      </a:rPr>
                      <m:t>,</m:t>
                    </m:r>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𝐴</m:t>
                        </m:r>
                      </m:e>
                      <m:sub>
                        <m:r>
                          <a:rPr lang="en-US" b="0" i="1" baseline="0" dirty="0" smtClean="0">
                            <a:latin typeface="Cambria Math" panose="02040503050406030204" pitchFamily="18" charset="0"/>
                          </a:rPr>
                          <m:t>𝑧</m:t>
                        </m:r>
                      </m:sub>
                    </m:sSub>
                    <m:r>
                      <a:rPr lang="en-US" b="0" i="1" baseline="0" dirty="0" smtClean="0">
                        <a:latin typeface="Cambria Math" panose="02040503050406030204" pitchFamily="18" charset="0"/>
                      </a:rPr>
                      <m:t>)</m:t>
                    </m:r>
                  </m:oMath>
                </a14:m>
                <a:r>
                  <a:rPr lang="en-US" baseline="0" dirty="0"/>
                  <a:t> as axis, the rotation matrix about this vector is calculated as above.</a:t>
                </a:r>
              </a:p>
              <a:p>
                <a:endParaRPr lang="en-US" baseline="0" dirty="0"/>
              </a:p>
              <a:p>
                <a:r>
                  <a:rPr lang="en-US" baseline="0" dirty="0"/>
                  <a:t>The first two rotations from right rotate the vector such that </a:t>
                </a:r>
                <a14:m>
                  <m:oMath xmlns:m="http://schemas.openxmlformats.org/officeDocument/2006/math">
                    <m:r>
                      <a:rPr lang="en-US" b="0" i="1" baseline="0" smtClean="0">
                        <a:latin typeface="Cambria Math" panose="02040503050406030204" pitchFamily="18" charset="0"/>
                      </a:rPr>
                      <m:t>𝐴</m:t>
                    </m:r>
                  </m:oMath>
                </a14:m>
                <a:r>
                  <a:rPr lang="en-US" baseline="0" dirty="0"/>
                  <a:t> sits on </a:t>
                </a:r>
                <a14:m>
                  <m:oMath xmlns:m="http://schemas.openxmlformats.org/officeDocument/2006/math">
                    <m:r>
                      <a:rPr lang="en-US" b="0" i="1" baseline="0" smtClean="0">
                        <a:latin typeface="Cambria Math" panose="02040503050406030204" pitchFamily="18" charset="0"/>
                      </a:rPr>
                      <m:t>𝑍</m:t>
                    </m:r>
                  </m:oMath>
                </a14:m>
                <a:r>
                  <a:rPr lang="en-US" baseline="0" dirty="0"/>
                  <a:t> axis then the middle rotation rotates the point or vector about </a:t>
                </a:r>
                <a14:m>
                  <m:oMath xmlns:m="http://schemas.openxmlformats.org/officeDocument/2006/math">
                    <m:r>
                      <a:rPr lang="en-US" b="0" i="1" baseline="0" smtClean="0">
                        <a:latin typeface="Cambria Math" panose="02040503050406030204" pitchFamily="18" charset="0"/>
                      </a:rPr>
                      <m:t>𝑍</m:t>
                    </m:r>
                  </m:oMath>
                </a14:m>
                <a:r>
                  <a:rPr lang="en-US" baseline="0" dirty="0"/>
                  <a:t> axis which is </a:t>
                </a:r>
                <a14:m>
                  <m:oMath xmlns:m="http://schemas.openxmlformats.org/officeDocument/2006/math">
                    <m:r>
                      <a:rPr lang="en-US" b="0" i="1" baseline="0" smtClean="0">
                        <a:latin typeface="Cambria Math" panose="02040503050406030204" pitchFamily="18" charset="0"/>
                      </a:rPr>
                      <m:t>𝐴</m:t>
                    </m:r>
                  </m:oMath>
                </a14:m>
                <a:r>
                  <a:rPr lang="en-US" baseline="0" dirty="0"/>
                  <a:t> and then undoes the first two rotations, causing the point or vector to rotate about </a:t>
                </a:r>
                <a14:m>
                  <m:oMath xmlns:m="http://schemas.openxmlformats.org/officeDocument/2006/math">
                    <m:r>
                      <a:rPr lang="en-US" b="0" i="1" baseline="0" smtClean="0">
                        <a:latin typeface="Cambria Math" panose="02040503050406030204" pitchFamily="18" charset="0"/>
                      </a:rPr>
                      <m:t>𝐴</m:t>
                    </m:r>
                  </m:oMath>
                </a14:m>
                <a:r>
                  <a:rPr lang="en-US" baseline="0" dirty="0"/>
                  <a:t>.</a:t>
                </a:r>
              </a:p>
            </p:txBody>
          </p:sp>
        </mc:Choice>
        <mc:Fallback xmlns="">
          <p:sp>
            <p:nvSpPr>
              <p:cNvPr id="3" name="Notes Placeholder 2"/>
              <p:cNvSpPr>
                <a:spLocks noGrp="1"/>
              </p:cNvSpPr>
              <p:nvPr>
                <p:ph type="body" idx="1"/>
              </p:nvPr>
            </p:nvSpPr>
            <p:spPr/>
            <p:txBody>
              <a:bodyPr/>
              <a:lstStyle/>
              <a:p>
                <a:r>
                  <a:rPr lang="en-US" baseline="0" dirty="0" smtClean="0"/>
                  <a:t>Given a unit vector </a:t>
                </a:r>
                <a:r>
                  <a:rPr lang="en-US" i="0" baseline="0" dirty="0" smtClean="0">
                    <a:latin typeface="Cambria Math" panose="02040503050406030204" pitchFamily="18" charset="0"/>
                  </a:rPr>
                  <a:t>𝐴</a:t>
                </a:r>
                <a:r>
                  <a:rPr lang="en-US" b="0" i="0" baseline="0" dirty="0" smtClean="0">
                    <a:latin typeface="Cambria Math" panose="02040503050406030204" pitchFamily="18" charset="0"/>
                  </a:rPr>
                  <a:t>(𝐴_𝑥,𝐴_𝑦,𝐴_𝑧)</a:t>
                </a:r>
                <a:r>
                  <a:rPr lang="en-US" baseline="0" dirty="0" smtClean="0"/>
                  <a:t> as axis, the rotation matrix about this vector is as calculated as above.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26</a:t>
            </a:fld>
            <a:endParaRPr lang="en-US" dirty="0"/>
          </a:p>
        </p:txBody>
      </p:sp>
    </p:spTree>
    <p:extLst>
      <p:ext uri="{BB962C8B-B14F-4D97-AF65-F5344CB8AC3E}">
        <p14:creationId xmlns:p14="http://schemas.microsoft.com/office/powerpoint/2010/main" val="2524171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three arbitrary unit vectors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and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as new axes and a point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,1</m:t>
                        </m:r>
                      </m:e>
                    </m:d>
                  </m:oMath>
                </a14:m>
                <a:r>
                  <a:rPr lang="en-US" baseline="0" dirty="0"/>
                  <a:t> as origin. The coordinate in new basis can be acquired from formula.</a:t>
                </a:r>
              </a:p>
              <a:p>
                <a:endParaRPr lang="en-US" baseline="0" dirty="0"/>
              </a:p>
              <a:p>
                <a:r>
                  <a:rPr lang="en-US" baseline="0" dirty="0"/>
                  <a:t>What the formula does, is to translate the given point according to the new origin and then it rotates the point to fit the new axes.</a:t>
                </a:r>
              </a:p>
            </p:txBody>
          </p:sp>
        </mc:Choice>
        <mc:Fallback xmlns="">
          <p:sp>
            <p:nvSpPr>
              <p:cNvPr id="3" name="Notes Placeholder 2"/>
              <p:cNvSpPr>
                <a:spLocks noGrp="1"/>
              </p:cNvSpPr>
              <p:nvPr>
                <p:ph type="body" idx="1"/>
              </p:nvPr>
            </p:nvSpPr>
            <p:spPr/>
            <p:txBody>
              <a:bodyPr/>
              <a:lstStyle/>
              <a:p>
                <a:r>
                  <a:rPr lang="en-US" baseline="0" dirty="0" smtClean="0"/>
                  <a:t>Given three arbitrary unit vectors </a:t>
                </a:r>
                <a:r>
                  <a:rPr lang="en-US" b="0" i="0" baseline="0" smtClean="0">
                    <a:latin typeface="Cambria Math" panose="02040503050406030204" pitchFamily="18" charset="0"/>
                  </a:rPr>
                  <a:t>𝑋^′ (〖𝑋^′〗_𝑥,〖𝑋^′〗_𝑦,〖𝑋^′〗_𝑧,0)</a:t>
                </a:r>
                <a:r>
                  <a:rPr lang="en-US" baseline="0" dirty="0" smtClean="0"/>
                  <a:t>, </a:t>
                </a:r>
                <a:r>
                  <a:rPr lang="en-US" b="0" i="0" baseline="0" smtClean="0">
                    <a:latin typeface="Cambria Math" panose="02040503050406030204" pitchFamily="18" charset="0"/>
                  </a:rPr>
                  <a:t>𝑌</a:t>
                </a:r>
                <a:r>
                  <a:rPr lang="en-US" b="0" i="0" baseline="0" smtClean="0">
                    <a:latin typeface="Cambria Math" panose="02040503050406030204" pitchFamily="18" charset="0"/>
                  </a:rPr>
                  <a:t>^</a:t>
                </a:r>
                <a:r>
                  <a:rPr lang="en-US" b="0" i="0" baseline="0" smtClean="0">
                    <a:latin typeface="Cambria Math" panose="02040503050406030204" pitchFamily="18" charset="0"/>
                  </a:rPr>
                  <a:t>′ (〖𝑌^′〗_𝑥,〖𝑌^′〗_𝑦,〖𝑌^′〗_𝑧</a:t>
                </a:r>
                <a:r>
                  <a:rPr lang="en-US" b="0" i="0" baseline="0" smtClean="0">
                    <a:latin typeface="Cambria Math" panose="02040503050406030204" pitchFamily="18" charset="0"/>
                  </a:rPr>
                  <a:t>,0)</a:t>
                </a:r>
                <a:r>
                  <a:rPr lang="en-US" baseline="0" dirty="0" smtClean="0"/>
                  <a:t> and </a:t>
                </a:r>
                <a:r>
                  <a:rPr lang="en-US" b="0" i="0" baseline="0" smtClean="0">
                    <a:latin typeface="Cambria Math" panose="02040503050406030204" pitchFamily="18" charset="0"/>
                  </a:rPr>
                  <a:t>𝑍^′ (〖𝑍^</a:t>
                </a:r>
                <a:r>
                  <a:rPr lang="en-US" b="0" i="0" baseline="0" smtClean="0">
                    <a:latin typeface="Cambria Math" panose="02040503050406030204" pitchFamily="18" charset="0"/>
                  </a:rPr>
                  <a:t>′〗_𝑥,〖</a:t>
                </a:r>
                <a:r>
                  <a:rPr lang="en-US" b="0" i="0" baseline="0" smtClean="0">
                    <a:latin typeface="Cambria Math" panose="02040503050406030204" pitchFamily="18" charset="0"/>
                  </a:rPr>
                  <a:t>𝑍^</a:t>
                </a:r>
                <a:r>
                  <a:rPr lang="en-US" b="0" i="0" baseline="0" smtClean="0">
                    <a:latin typeface="Cambria Math" panose="02040503050406030204" pitchFamily="18" charset="0"/>
                  </a:rPr>
                  <a:t>′〗_𝑦,〖</a:t>
                </a:r>
                <a:r>
                  <a:rPr lang="en-US" b="0" i="0" baseline="0" smtClean="0">
                    <a:latin typeface="Cambria Math" panose="02040503050406030204" pitchFamily="18" charset="0"/>
                  </a:rPr>
                  <a:t>𝑍^</a:t>
                </a:r>
                <a:r>
                  <a:rPr lang="en-US" b="0" i="0" baseline="0" smtClean="0">
                    <a:latin typeface="Cambria Math" panose="02040503050406030204" pitchFamily="18" charset="0"/>
                  </a:rPr>
                  <a:t>′〗_𝑧</a:t>
                </a:r>
                <a:r>
                  <a:rPr lang="en-US" b="0" i="0" baseline="0" smtClean="0">
                    <a:latin typeface="Cambria Math" panose="02040503050406030204" pitchFamily="18" charset="0"/>
                  </a:rPr>
                  <a:t>,0)</a:t>
                </a:r>
                <a:r>
                  <a:rPr lang="en-US" baseline="0" dirty="0" smtClean="0"/>
                  <a:t> as new axes and a point </a:t>
                </a:r>
                <a:r>
                  <a:rPr lang="en-US" b="0" i="0" baseline="0" smtClean="0">
                    <a:latin typeface="Cambria Math" panose="02040503050406030204" pitchFamily="18" charset="0"/>
                  </a:rPr>
                  <a:t>𝑂^′ (〖𝑂^′〗_𝑥,〖𝑂^′〗_𝑦,〖𝑂^′〗_𝑧,1)</a:t>
                </a:r>
                <a:r>
                  <a:rPr lang="en-US" baseline="0" dirty="0" smtClean="0"/>
                  <a:t> as origin. The coordinate in new basis can be acquired from formula about.</a:t>
                </a:r>
              </a:p>
              <a:p>
                <a:endParaRPr lang="en-US" baseline="0" dirty="0" smtClean="0"/>
              </a:p>
              <a:p>
                <a:r>
                  <a:rPr lang="en-US" baseline="0" dirty="0" smtClean="0"/>
                  <a:t>What the formula does, is to translate the given point according to the new origin and then it rotates the point to fit the new axes.</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27</a:t>
            </a:fld>
            <a:endParaRPr lang="en-US" dirty="0"/>
          </a:p>
        </p:txBody>
      </p:sp>
    </p:spTree>
    <p:extLst>
      <p:ext uri="{BB962C8B-B14F-4D97-AF65-F5344CB8AC3E}">
        <p14:creationId xmlns:p14="http://schemas.microsoft.com/office/powerpoint/2010/main" val="27346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Given three arbitrary unit vectors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𝑋</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𝑌</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and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𝑍</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,0</m:t>
                        </m:r>
                      </m:e>
                    </m:d>
                  </m:oMath>
                </a14:m>
                <a:r>
                  <a:rPr lang="en-US" baseline="0" dirty="0"/>
                  <a:t> as new axes and a point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d>
                      <m:dPr>
                        <m:ctrlPr>
                          <a:rPr lang="en-US" b="0" i="1" baseline="0" smtClean="0">
                            <a:latin typeface="Cambria Math" panose="02040503050406030204" pitchFamily="18" charset="0"/>
                          </a:rPr>
                        </m:ctrlPr>
                      </m:dPr>
                      <m:e>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𝑥</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𝑦</m:t>
                            </m:r>
                          </m:sub>
                        </m:sSub>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𝑂</m:t>
                                </m:r>
                              </m:e>
                              <m:sup>
                                <m:r>
                                  <a:rPr lang="en-US" b="0" i="1" baseline="0" smtClean="0">
                                    <a:latin typeface="Cambria Math" panose="02040503050406030204" pitchFamily="18" charset="0"/>
                                  </a:rPr>
                                  <m:t>′</m:t>
                                </m:r>
                              </m:sup>
                            </m:sSup>
                          </m:e>
                          <m:sub>
                            <m:r>
                              <a:rPr lang="en-US" b="0" i="1" baseline="0" smtClean="0">
                                <a:latin typeface="Cambria Math" panose="02040503050406030204" pitchFamily="18" charset="0"/>
                              </a:rPr>
                              <m:t>𝑧</m:t>
                            </m:r>
                          </m:sub>
                        </m:sSub>
                        <m:r>
                          <a:rPr lang="en-US" b="0" i="1" baseline="0" smtClean="0">
                            <a:latin typeface="Cambria Math" panose="02040503050406030204" pitchFamily="18" charset="0"/>
                          </a:rPr>
                          <m:t>,1</m:t>
                        </m:r>
                      </m:e>
                    </m:d>
                  </m:oMath>
                </a14:m>
                <a:r>
                  <a:rPr lang="en-US" baseline="0" dirty="0"/>
                  <a:t> as origin. The coordinate in new basis can be acquired from formula.</a:t>
                </a:r>
              </a:p>
              <a:p>
                <a:endParaRPr lang="en-US" baseline="0" dirty="0"/>
              </a:p>
              <a:p>
                <a:r>
                  <a:rPr lang="en-US" baseline="0" dirty="0"/>
                  <a:t>What the formula does, is to translate the given point according to the new origin and then it rotates the point to fit the new axes.</a:t>
                </a:r>
              </a:p>
            </p:txBody>
          </p:sp>
        </mc:Choice>
        <mc:Fallback xmlns="">
          <p:sp>
            <p:nvSpPr>
              <p:cNvPr id="3" name="Notes Placeholder 2"/>
              <p:cNvSpPr>
                <a:spLocks noGrp="1"/>
              </p:cNvSpPr>
              <p:nvPr>
                <p:ph type="body" idx="1"/>
              </p:nvPr>
            </p:nvSpPr>
            <p:spPr/>
            <p:txBody>
              <a:bodyPr/>
              <a:lstStyle/>
              <a:p>
                <a:r>
                  <a:rPr lang="en-US" baseline="0" dirty="0" smtClean="0"/>
                  <a:t>Given three arbitrary unit vectors </a:t>
                </a:r>
                <a:r>
                  <a:rPr lang="en-US" b="0" i="0" baseline="0" smtClean="0">
                    <a:latin typeface="Cambria Math" panose="02040503050406030204" pitchFamily="18" charset="0"/>
                  </a:rPr>
                  <a:t>𝑋^′ (〖𝑋^′〗_𝑥,〖𝑋^′〗_𝑦,〖𝑋^′〗_𝑧,0)</a:t>
                </a:r>
                <a:r>
                  <a:rPr lang="en-US" baseline="0" dirty="0" smtClean="0"/>
                  <a:t>, </a:t>
                </a:r>
                <a:r>
                  <a:rPr lang="en-US" b="0" i="0" baseline="0" smtClean="0">
                    <a:latin typeface="Cambria Math" panose="02040503050406030204" pitchFamily="18" charset="0"/>
                  </a:rPr>
                  <a:t>𝑌</a:t>
                </a:r>
                <a:r>
                  <a:rPr lang="en-US" b="0" i="0" baseline="0" smtClean="0">
                    <a:latin typeface="Cambria Math" panose="02040503050406030204" pitchFamily="18" charset="0"/>
                  </a:rPr>
                  <a:t>^</a:t>
                </a:r>
                <a:r>
                  <a:rPr lang="en-US" b="0" i="0" baseline="0" smtClean="0">
                    <a:latin typeface="Cambria Math" panose="02040503050406030204" pitchFamily="18" charset="0"/>
                  </a:rPr>
                  <a:t>′ (〖𝑌^′〗_𝑥,〖𝑌^′〗_𝑦,〖𝑌^′〗_𝑧</a:t>
                </a:r>
                <a:r>
                  <a:rPr lang="en-US" b="0" i="0" baseline="0" smtClean="0">
                    <a:latin typeface="Cambria Math" panose="02040503050406030204" pitchFamily="18" charset="0"/>
                  </a:rPr>
                  <a:t>,0)</a:t>
                </a:r>
                <a:r>
                  <a:rPr lang="en-US" baseline="0" dirty="0" smtClean="0"/>
                  <a:t> and </a:t>
                </a:r>
                <a:r>
                  <a:rPr lang="en-US" b="0" i="0" baseline="0" smtClean="0">
                    <a:latin typeface="Cambria Math" panose="02040503050406030204" pitchFamily="18" charset="0"/>
                  </a:rPr>
                  <a:t>𝑍^′ (〖𝑍^</a:t>
                </a:r>
                <a:r>
                  <a:rPr lang="en-US" b="0" i="0" baseline="0" smtClean="0">
                    <a:latin typeface="Cambria Math" panose="02040503050406030204" pitchFamily="18" charset="0"/>
                  </a:rPr>
                  <a:t>′〗_𝑥,〖</a:t>
                </a:r>
                <a:r>
                  <a:rPr lang="en-US" b="0" i="0" baseline="0" smtClean="0">
                    <a:latin typeface="Cambria Math" panose="02040503050406030204" pitchFamily="18" charset="0"/>
                  </a:rPr>
                  <a:t>𝑍^</a:t>
                </a:r>
                <a:r>
                  <a:rPr lang="en-US" b="0" i="0" baseline="0" smtClean="0">
                    <a:latin typeface="Cambria Math" panose="02040503050406030204" pitchFamily="18" charset="0"/>
                  </a:rPr>
                  <a:t>′〗_𝑦,〖</a:t>
                </a:r>
                <a:r>
                  <a:rPr lang="en-US" b="0" i="0" baseline="0" smtClean="0">
                    <a:latin typeface="Cambria Math" panose="02040503050406030204" pitchFamily="18" charset="0"/>
                  </a:rPr>
                  <a:t>𝑍^</a:t>
                </a:r>
                <a:r>
                  <a:rPr lang="en-US" b="0" i="0" baseline="0" smtClean="0">
                    <a:latin typeface="Cambria Math" panose="02040503050406030204" pitchFamily="18" charset="0"/>
                  </a:rPr>
                  <a:t>′〗_𝑧</a:t>
                </a:r>
                <a:r>
                  <a:rPr lang="en-US" b="0" i="0" baseline="0" smtClean="0">
                    <a:latin typeface="Cambria Math" panose="02040503050406030204" pitchFamily="18" charset="0"/>
                  </a:rPr>
                  <a:t>,0)</a:t>
                </a:r>
                <a:r>
                  <a:rPr lang="en-US" baseline="0" dirty="0" smtClean="0"/>
                  <a:t> as new axes and a point </a:t>
                </a:r>
                <a:r>
                  <a:rPr lang="en-US" b="0" i="0" baseline="0" smtClean="0">
                    <a:latin typeface="Cambria Math" panose="02040503050406030204" pitchFamily="18" charset="0"/>
                  </a:rPr>
                  <a:t>𝑂^′ (〖𝑂^′〗_𝑥,〖𝑂^′〗_𝑦,〖𝑂^′〗_𝑧,1)</a:t>
                </a:r>
                <a:r>
                  <a:rPr lang="en-US" baseline="0" dirty="0" smtClean="0"/>
                  <a:t> as origin. The coordinate in new basis can be acquired from formula about.</a:t>
                </a:r>
              </a:p>
              <a:p>
                <a:endParaRPr lang="en-US" baseline="0" dirty="0" smtClean="0"/>
              </a:p>
              <a:p>
                <a:r>
                  <a:rPr lang="en-US" baseline="0" dirty="0" smtClean="0"/>
                  <a:t>What the formula does, is to translate the given point according to the new origin and then it rotates the point to fit the new axes.</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28</a:t>
            </a:fld>
            <a:endParaRPr lang="en-US" dirty="0"/>
          </a:p>
        </p:txBody>
      </p:sp>
    </p:spTree>
    <p:extLst>
      <p:ext uri="{BB962C8B-B14F-4D97-AF65-F5344CB8AC3E}">
        <p14:creationId xmlns:p14="http://schemas.microsoft.com/office/powerpoint/2010/main" val="1793316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This matrix projects given point orthogonally onto the </a:t>
                </a:r>
                <a14:m>
                  <m:oMath xmlns:m="http://schemas.openxmlformats.org/officeDocument/2006/math">
                    <m:r>
                      <a:rPr lang="en-US" b="0" i="1" baseline="0" smtClean="0">
                        <a:latin typeface="Cambria Math" panose="02040503050406030204" pitchFamily="18" charset="0"/>
                      </a:rPr>
                      <m:t>𝑥𝑦</m:t>
                    </m:r>
                  </m:oMath>
                </a14:m>
                <a:r>
                  <a:rPr lang="en-US" baseline="0" dirty="0"/>
                  <a:t> plain. To change the projection plain you can translate and rotates the point before projection such that the arbitrary plain sits on the </a:t>
                </a:r>
                <a14:m>
                  <m:oMath xmlns:m="http://schemas.openxmlformats.org/officeDocument/2006/math">
                    <m:r>
                      <a:rPr lang="en-US" b="0" i="1" baseline="0" smtClean="0">
                        <a:latin typeface="Cambria Math" panose="02040503050406030204" pitchFamily="18" charset="0"/>
                      </a:rPr>
                      <m:t>𝑥𝑦</m:t>
                    </m:r>
                  </m:oMath>
                </a14:m>
                <a:r>
                  <a:rPr lang="en-US" baseline="0" dirty="0"/>
                  <a:t> plain and undo the translations and rotations after the projection.</a:t>
                </a:r>
              </a:p>
            </p:txBody>
          </p:sp>
        </mc:Choice>
        <mc:Fallback xmlns="">
          <p:sp>
            <p:nvSpPr>
              <p:cNvPr id="3" name="Notes Placeholder 2"/>
              <p:cNvSpPr>
                <a:spLocks noGrp="1"/>
              </p:cNvSpPr>
              <p:nvPr>
                <p:ph type="body" idx="1"/>
              </p:nvPr>
            </p:nvSpPr>
            <p:spPr/>
            <p:txBody>
              <a:bodyPr/>
              <a:lstStyle/>
              <a:p>
                <a:r>
                  <a:rPr lang="en-US" baseline="0" dirty="0" smtClean="0"/>
                  <a:t>This matrix projects given point orthogonally onto the </a:t>
                </a:r>
                <a:r>
                  <a:rPr lang="en-US" b="0" i="0" baseline="0" smtClean="0">
                    <a:latin typeface="Cambria Math" panose="02040503050406030204" pitchFamily="18" charset="0"/>
                  </a:rPr>
                  <a:t>𝑥𝑦</a:t>
                </a:r>
                <a:r>
                  <a:rPr lang="en-US" baseline="0" dirty="0" smtClean="0"/>
                  <a:t> plain. To change the projection plain you can translate and rotates the point before projection such that the arbitrary plain sits on the </a:t>
                </a:r>
                <a:r>
                  <a:rPr lang="en-US" b="0" i="0" baseline="0" smtClean="0">
                    <a:latin typeface="Cambria Math" panose="02040503050406030204" pitchFamily="18" charset="0"/>
                  </a:rPr>
                  <a:t>𝑥𝑦</a:t>
                </a:r>
                <a:r>
                  <a:rPr lang="en-US" baseline="0" dirty="0" smtClean="0"/>
                  <a:t> </a:t>
                </a:r>
                <a:r>
                  <a:rPr lang="en-US" baseline="0" dirty="0" smtClean="0"/>
                  <a:t>plain and undo the translations and rotations after the projection.</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29</a:t>
            </a:fld>
            <a:endParaRPr lang="en-US" dirty="0"/>
          </a:p>
        </p:txBody>
      </p:sp>
    </p:spTree>
    <p:extLst>
      <p:ext uri="{BB962C8B-B14F-4D97-AF65-F5344CB8AC3E}">
        <p14:creationId xmlns:p14="http://schemas.microsoft.com/office/powerpoint/2010/main" val="49015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a:t>
            </a:r>
            <a:r>
              <a:rPr lang="en-US" baseline="0" dirty="0"/>
              <a:t> of computer graphics math</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3</a:t>
            </a:fld>
            <a:endParaRPr lang="en-US" dirty="0"/>
          </a:p>
        </p:txBody>
      </p:sp>
    </p:spTree>
    <p:extLst>
      <p:ext uri="{BB962C8B-B14F-4D97-AF65-F5344CB8AC3E}">
        <p14:creationId xmlns:p14="http://schemas.microsoft.com/office/powerpoint/2010/main" val="2593654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This is the matrix that is most commonly used in computer graphics to project a point orthogonally onto a box. </a:t>
                </a:r>
              </a:p>
              <a:p>
                <a:endParaRPr lang="en-US" baseline="0" dirty="0"/>
              </a:p>
              <a:p>
                <a:r>
                  <a:rPr lang="en-US" baseline="0" dirty="0"/>
                  <a:t>To do so the coordinates inside the box are normalized and values </a:t>
                </a:r>
                <a14:m>
                  <m:oMath xmlns:m="http://schemas.openxmlformats.org/officeDocument/2006/math">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&lt;−1 </m:t>
                    </m:r>
                    <m:r>
                      <a:rPr lang="en-US" b="0" i="1" baseline="0" smtClean="0">
                        <a:latin typeface="Cambria Math" panose="02040503050406030204" pitchFamily="18" charset="0"/>
                      </a:rPr>
                      <m:t>𝑜𝑟</m:t>
                    </m:r>
                    <m:r>
                      <a:rPr lang="en-US" b="0" i="1" baseline="0" smtClean="0">
                        <a:latin typeface="Cambria Math" panose="02040503050406030204" pitchFamily="18" charset="0"/>
                      </a:rPr>
                      <m:t> </m:t>
                    </m:r>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&gt;1</m:t>
                    </m:r>
                  </m:oMath>
                </a14:m>
                <a:r>
                  <a:rPr lang="en-US" baseline="0" dirty="0"/>
                  <a:t> are considered out of the box (this is actually a projection of box onto a box). The coordinates in this space is called NDC (short for normalized device coordinates).</a:t>
                </a:r>
              </a:p>
              <a:p>
                <a:endParaRPr lang="en-US" baseline="0" dirty="0"/>
              </a:p>
              <a:p>
                <a:r>
                  <a:rPr lang="en-US" baseline="0" dirty="0"/>
                  <a:t>A projection is defined by a rectangle (start </a:t>
                </a:r>
                <a14:m>
                  <m:oMath xmlns:m="http://schemas.openxmlformats.org/officeDocument/2006/math">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oMath>
                </a14:m>
                <a:r>
                  <a:rPr lang="en-US" baseline="0" dirty="0"/>
                  <a:t> and end </a:t>
                </a:r>
                <a14:m>
                  <m:oMath xmlns:m="http://schemas.openxmlformats.org/officeDocument/2006/math">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oMath>
                </a14:m>
                <a:r>
                  <a:rPr lang="en-US" baseline="0" dirty="0"/>
                  <a:t> (</a:t>
                </a:r>
                <a:r>
                  <a:rPr lang="en-US" i="1" baseline="0" dirty="0"/>
                  <a:t>left</a:t>
                </a:r>
                <a:r>
                  <a:rPr lang="en-US" baseline="0" dirty="0"/>
                  <a:t>, </a:t>
                </a:r>
                <a:r>
                  <a:rPr lang="en-US" i="1" baseline="0" dirty="0"/>
                  <a:t>right</a:t>
                </a:r>
                <a:r>
                  <a:rPr lang="en-US" baseline="0" dirty="0"/>
                  <a:t>, </a:t>
                </a:r>
                <a:r>
                  <a:rPr lang="en-US" i="1" baseline="0" dirty="0"/>
                  <a:t>top</a:t>
                </a:r>
                <a:r>
                  <a:rPr lang="en-US" baseline="0" dirty="0"/>
                  <a:t>, </a:t>
                </a:r>
                <a:r>
                  <a:rPr lang="en-US" i="1" baseline="0" dirty="0"/>
                  <a:t>bottom</a:t>
                </a:r>
                <a:r>
                  <a:rPr lang="en-US" baseline="0" dirty="0"/>
                  <a:t>)) and the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𝑧</m:t>
                        </m:r>
                      </m:e>
                      <m:sub>
                        <m:r>
                          <a:rPr lang="en-US" b="0" i="1" baseline="0" smtClean="0">
                            <a:latin typeface="Cambria Math" panose="02040503050406030204" pitchFamily="18" charset="0"/>
                          </a:rPr>
                          <m:t>0</m:t>
                        </m:r>
                      </m:sub>
                    </m:sSub>
                  </m:oMath>
                </a14:m>
                <a:r>
                  <a:rPr lang="en-US" baseline="0" dirty="0"/>
                  <a:t> (</a:t>
                </a:r>
                <a:r>
                  <a:rPr lang="en-US" i="1" baseline="0" dirty="0"/>
                  <a:t>near</a:t>
                </a:r>
                <a:r>
                  <a:rPr lang="en-US" baseline="0" dirty="0"/>
                  <a:t>) value of it’s surface.</a:t>
                </a:r>
              </a:p>
              <a:p>
                <a:endParaRPr lang="en-US" baseline="0" dirty="0"/>
              </a:p>
              <a:p>
                <a:r>
                  <a:rPr lang="en-US" baseline="0" dirty="0"/>
                  <a:t>It’s common to clip the end of the box by normalizing the </a:t>
                </a:r>
                <a14:m>
                  <m:oMath xmlns:m="http://schemas.openxmlformats.org/officeDocument/2006/math">
                    <m:r>
                      <a:rPr lang="en-US" i="1" baseline="0" dirty="0" smtClean="0">
                        <a:latin typeface="Cambria Math" panose="02040503050406030204" pitchFamily="18" charset="0"/>
                      </a:rPr>
                      <m:t>𝑧</m:t>
                    </m:r>
                  </m:oMath>
                </a14:m>
                <a:r>
                  <a:rPr lang="en-US" baseline="0" dirty="0"/>
                  <a:t> component inside the box as well.</a:t>
                </a:r>
              </a:p>
              <a:p>
                <a:endParaRPr lang="en-US" baseline="0" dirty="0"/>
              </a:p>
              <a:p>
                <a:r>
                  <a:rPr lang="en-US" baseline="0" dirty="0"/>
                  <a:t>The clipping </a:t>
                </a:r>
                <a14:m>
                  <m:oMath xmlns:m="http://schemas.openxmlformats.org/officeDocument/2006/math">
                    <m:r>
                      <a:rPr lang="en-US" b="0" i="1" baseline="0" smtClean="0">
                        <a:latin typeface="Cambria Math" panose="02040503050406030204" pitchFamily="18" charset="0"/>
                      </a:rPr>
                      <m:t>𝑧</m:t>
                    </m:r>
                  </m:oMath>
                </a14:m>
                <a:r>
                  <a:rPr lang="en-US" baseline="0" dirty="0"/>
                  <a:t> is called </a:t>
                </a:r>
                <a:r>
                  <a:rPr lang="en-US" i="1" baseline="0" dirty="0"/>
                  <a:t>far</a:t>
                </a:r>
                <a:r>
                  <a:rPr lang="en-US" baseline="0" dirty="0"/>
                  <a:t> value.</a:t>
                </a:r>
              </a:p>
              <a:p>
                <a:endParaRPr lang="en-US" baseline="0" dirty="0"/>
              </a:p>
              <a:p>
                <a:r>
                  <a:rPr lang="en-US" baseline="0" dirty="0"/>
                  <a:t>This matrix does all the above.</a:t>
                </a:r>
              </a:p>
            </p:txBody>
          </p:sp>
        </mc:Choice>
        <mc:Fallback xmlns="">
          <p:sp>
            <p:nvSpPr>
              <p:cNvPr id="3" name="Notes Placeholder 2"/>
              <p:cNvSpPr>
                <a:spLocks noGrp="1"/>
              </p:cNvSpPr>
              <p:nvPr>
                <p:ph type="body" idx="1"/>
              </p:nvPr>
            </p:nvSpPr>
            <p:spPr/>
            <p:txBody>
              <a:bodyPr/>
              <a:lstStyle/>
              <a:p>
                <a:r>
                  <a:rPr lang="en-US" baseline="0" dirty="0" smtClean="0"/>
                  <a:t>This is the matrix that is most commonly used in computer graphics to project the point orthogonally onto a box. </a:t>
                </a:r>
              </a:p>
              <a:p>
                <a:endParaRPr lang="en-US" baseline="0" dirty="0" smtClean="0"/>
              </a:p>
              <a:p>
                <a:r>
                  <a:rPr lang="en-US" baseline="0" dirty="0" smtClean="0"/>
                  <a:t>To do so the coordinates inside the box are normalized and values </a:t>
                </a:r>
                <a:r>
                  <a:rPr lang="en-US" b="0" i="0" baseline="0" smtClean="0">
                    <a:latin typeface="Cambria Math" panose="02040503050406030204" pitchFamily="18" charset="0"/>
                  </a:rPr>
                  <a:t>𝑥,𝑦,𝑧&lt;−1 𝑜𝑟 𝑥,𝑦,𝑧&gt;1</a:t>
                </a:r>
                <a:r>
                  <a:rPr lang="en-US" baseline="0" dirty="0" smtClean="0"/>
                  <a:t> are considered out of the box. The coordinates in this space is called NDC (short for normalized device coordinates).</a:t>
                </a:r>
              </a:p>
              <a:p>
                <a:endParaRPr lang="en-US" baseline="0" dirty="0" smtClean="0"/>
              </a:p>
              <a:p>
                <a:r>
                  <a:rPr lang="en-US" baseline="0" dirty="0" smtClean="0"/>
                  <a:t>A projection is defined by a rectangle (start </a:t>
                </a:r>
                <a:r>
                  <a:rPr lang="en-US" b="0" i="0" baseline="0" smtClean="0">
                    <a:latin typeface="Cambria Math" panose="02040503050406030204" pitchFamily="18" charset="0"/>
                  </a:rPr>
                  <a:t>𝑥,𝑦</a:t>
                </a:r>
                <a:r>
                  <a:rPr lang="en-US" baseline="0" dirty="0" smtClean="0"/>
                  <a:t> and end </a:t>
                </a:r>
                <a:r>
                  <a:rPr lang="en-US" b="0" i="0" baseline="0" smtClean="0">
                    <a:latin typeface="Cambria Math" panose="02040503050406030204" pitchFamily="18" charset="0"/>
                  </a:rPr>
                  <a:t>𝑥,𝑦</a:t>
                </a:r>
                <a:r>
                  <a:rPr lang="en-US" baseline="0" dirty="0" smtClean="0"/>
                  <a:t> (</a:t>
                </a:r>
                <a:r>
                  <a:rPr lang="en-US" i="1" baseline="0" dirty="0" smtClean="0"/>
                  <a:t>left</a:t>
                </a:r>
                <a:r>
                  <a:rPr lang="en-US" baseline="0" dirty="0" smtClean="0"/>
                  <a:t>, </a:t>
                </a:r>
                <a:r>
                  <a:rPr lang="en-US" i="1" baseline="0" dirty="0" smtClean="0"/>
                  <a:t>right</a:t>
                </a:r>
                <a:r>
                  <a:rPr lang="en-US" baseline="0" dirty="0" smtClean="0"/>
                  <a:t>, </a:t>
                </a:r>
                <a:r>
                  <a:rPr lang="en-US" i="1" baseline="0" dirty="0" smtClean="0"/>
                  <a:t>top</a:t>
                </a:r>
                <a:r>
                  <a:rPr lang="en-US" baseline="0" dirty="0" smtClean="0"/>
                  <a:t>, </a:t>
                </a:r>
                <a:r>
                  <a:rPr lang="en-US" i="1" baseline="0" dirty="0" smtClean="0"/>
                  <a:t>bottom</a:t>
                </a:r>
                <a:r>
                  <a:rPr lang="en-US" baseline="0" dirty="0" smtClean="0"/>
                  <a:t>)) and the </a:t>
                </a:r>
                <a:r>
                  <a:rPr lang="en-US" b="0" i="0" baseline="0" smtClean="0">
                    <a:latin typeface="Cambria Math" panose="02040503050406030204" pitchFamily="18" charset="0"/>
                  </a:rPr>
                  <a:t>𝑧_0</a:t>
                </a:r>
                <a:r>
                  <a:rPr lang="en-US" baseline="0" dirty="0" smtClean="0"/>
                  <a:t> (</a:t>
                </a:r>
                <a:r>
                  <a:rPr lang="en-US" i="1" baseline="0" dirty="0" smtClean="0"/>
                  <a:t>near</a:t>
                </a:r>
                <a:r>
                  <a:rPr lang="en-US" baseline="0" dirty="0" smtClean="0"/>
                  <a:t>) value of it’s surface.</a:t>
                </a:r>
              </a:p>
              <a:p>
                <a:endParaRPr lang="en-US" baseline="0" dirty="0" smtClean="0"/>
              </a:p>
              <a:p>
                <a:r>
                  <a:rPr lang="en-US" baseline="0" dirty="0" smtClean="0"/>
                  <a:t>It’s common to clip the end of the box by normalizing the </a:t>
                </a:r>
                <a:r>
                  <a:rPr lang="en-US" i="0" baseline="0" dirty="0" smtClean="0">
                    <a:latin typeface="Cambria Math" panose="02040503050406030204" pitchFamily="18" charset="0"/>
                  </a:rPr>
                  <a:t>𝑧</a:t>
                </a:r>
                <a:r>
                  <a:rPr lang="en-US" baseline="0" dirty="0" smtClean="0"/>
                  <a:t> component inside the box as well.</a:t>
                </a:r>
              </a:p>
              <a:p>
                <a:endParaRPr lang="en-US" baseline="0" dirty="0" smtClean="0"/>
              </a:p>
              <a:p>
                <a:r>
                  <a:rPr lang="en-US" baseline="0" dirty="0" smtClean="0"/>
                  <a:t>The clipping </a:t>
                </a:r>
                <a:r>
                  <a:rPr lang="en-US" b="0" i="0" baseline="0" smtClean="0">
                    <a:latin typeface="Cambria Math" panose="02040503050406030204" pitchFamily="18" charset="0"/>
                  </a:rPr>
                  <a:t>𝑧</a:t>
                </a:r>
                <a:r>
                  <a:rPr lang="en-US" baseline="0" dirty="0" smtClean="0"/>
                  <a:t> is called </a:t>
                </a:r>
                <a:r>
                  <a:rPr lang="en-US" i="1" baseline="0" dirty="0" smtClean="0"/>
                  <a:t>far</a:t>
                </a:r>
                <a:r>
                  <a:rPr lang="en-US" baseline="0" dirty="0" smtClean="0"/>
                  <a:t> value.</a:t>
                </a:r>
              </a:p>
              <a:p>
                <a:endParaRPr lang="en-US" baseline="0" dirty="0" smtClean="0"/>
              </a:p>
              <a:p>
                <a:r>
                  <a:rPr lang="en-US" baseline="0" dirty="0" smtClean="0"/>
                  <a:t>This matrix does all the above.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30</a:t>
            </a:fld>
            <a:endParaRPr lang="en-US" dirty="0"/>
          </a:p>
        </p:txBody>
      </p:sp>
    </p:spTree>
    <p:extLst>
      <p:ext uri="{BB962C8B-B14F-4D97-AF65-F5344CB8AC3E}">
        <p14:creationId xmlns:p14="http://schemas.microsoft.com/office/powerpoint/2010/main" val="3085994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This matrix projects a point that is normalized by it’s </a:t>
                </a:r>
                <a14:m>
                  <m:oMath xmlns:m="http://schemas.openxmlformats.org/officeDocument/2006/math">
                    <m:r>
                      <a:rPr lang="en-US" b="0" i="1" baseline="0" smtClean="0">
                        <a:latin typeface="Cambria Math" panose="02040503050406030204" pitchFamily="18" charset="0"/>
                      </a:rPr>
                      <m:t>𝑤</m:t>
                    </m:r>
                  </m:oMath>
                </a14:m>
                <a:r>
                  <a:rPr lang="en-US" baseline="0" dirty="0"/>
                  <a:t> component onto the </a:t>
                </a:r>
                <a14:m>
                  <m:oMath xmlns:m="http://schemas.openxmlformats.org/officeDocument/2006/math">
                    <m:r>
                      <a:rPr lang="en-US" b="0" i="1" baseline="0" smtClean="0">
                        <a:latin typeface="Cambria Math" panose="02040503050406030204" pitchFamily="18" charset="0"/>
                      </a:rPr>
                      <m:t>𝑧</m:t>
                    </m:r>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𝑧</m:t>
                        </m:r>
                      </m:e>
                      <m:sub>
                        <m:r>
                          <a:rPr lang="en-US" b="0" i="1" baseline="0" smtClean="0">
                            <a:latin typeface="Cambria Math" panose="02040503050406030204" pitchFamily="18" charset="0"/>
                          </a:rPr>
                          <m:t>0</m:t>
                        </m:r>
                      </m:sub>
                    </m:sSub>
                  </m:oMath>
                </a14:m>
                <a:r>
                  <a:rPr lang="en-US" baseline="0" dirty="0"/>
                  <a:t> plain using the point </a:t>
                </a:r>
                <a14:m>
                  <m:oMath xmlns:m="http://schemas.openxmlformats.org/officeDocument/2006/math">
                    <m:r>
                      <a:rPr lang="en-US" b="0" i="1" baseline="0" smtClean="0">
                        <a:latin typeface="Cambria Math" panose="02040503050406030204" pitchFamily="18" charset="0"/>
                      </a:rPr>
                      <m:t>𝑃</m:t>
                    </m:r>
                    <m:r>
                      <a:rPr lang="en-US" b="0" i="1" baseline="0" smtClean="0">
                        <a:latin typeface="Cambria Math" panose="02040503050406030204" pitchFamily="18" charset="0"/>
                      </a:rPr>
                      <m:t>(0,0,0)</m:t>
                    </m:r>
                  </m:oMath>
                </a14:m>
                <a:r>
                  <a:rPr lang="en-US" baseline="0" dirty="0"/>
                  <a:t>. To change projection plain and point, you can translate and rotate the arbitrary projection plain and point to sit on the </a:t>
                </a:r>
                <a14:m>
                  <m:oMath xmlns:m="http://schemas.openxmlformats.org/officeDocument/2006/math">
                    <m:r>
                      <a:rPr lang="en-US" b="0" i="1" baseline="0" smtClean="0">
                        <a:latin typeface="Cambria Math" panose="02040503050406030204" pitchFamily="18" charset="0"/>
                      </a:rPr>
                      <m:t>𝑥𝑦</m:t>
                    </m:r>
                  </m:oMath>
                </a14:m>
                <a:r>
                  <a:rPr lang="en-US" baseline="0" dirty="0"/>
                  <a:t> plain and point </a:t>
                </a:r>
                <a14:m>
                  <m:oMath xmlns:m="http://schemas.openxmlformats.org/officeDocument/2006/math">
                    <m:r>
                      <a:rPr lang="en-US" b="0" i="1" baseline="0" smtClean="0">
                        <a:latin typeface="Cambria Math" panose="02040503050406030204" pitchFamily="18" charset="0"/>
                      </a:rPr>
                      <m:t>𝑃</m:t>
                    </m:r>
                  </m:oMath>
                </a14:m>
                <a:r>
                  <a:rPr lang="en-US" baseline="0" dirty="0"/>
                  <a:t>.</a:t>
                </a:r>
              </a:p>
            </p:txBody>
          </p:sp>
        </mc:Choice>
        <mc:Fallback xmlns="">
          <p:sp>
            <p:nvSpPr>
              <p:cNvPr id="3" name="Notes Placeholder 2"/>
              <p:cNvSpPr>
                <a:spLocks noGrp="1"/>
              </p:cNvSpPr>
              <p:nvPr>
                <p:ph type="body" idx="1"/>
              </p:nvPr>
            </p:nvSpPr>
            <p:spPr/>
            <p:txBody>
              <a:bodyPr/>
              <a:lstStyle/>
              <a:p>
                <a:r>
                  <a:rPr lang="en-US" baseline="0" dirty="0" smtClean="0"/>
                  <a:t>This matrix projects a point that is normalized by it’s </a:t>
                </a:r>
                <a:r>
                  <a:rPr lang="en-US" b="0" i="0" baseline="0" smtClean="0">
                    <a:latin typeface="Cambria Math" panose="02040503050406030204" pitchFamily="18" charset="0"/>
                  </a:rPr>
                  <a:t>𝑤</a:t>
                </a:r>
                <a:r>
                  <a:rPr lang="en-US" baseline="0" dirty="0" smtClean="0"/>
                  <a:t> component onto the </a:t>
                </a:r>
                <a:r>
                  <a:rPr lang="en-US" b="0" i="0" baseline="0" smtClean="0">
                    <a:latin typeface="Cambria Math" panose="02040503050406030204" pitchFamily="18" charset="0"/>
                  </a:rPr>
                  <a:t>𝑧=𝑧_0</a:t>
                </a:r>
                <a:r>
                  <a:rPr lang="en-US" baseline="0" dirty="0" smtClean="0"/>
                  <a:t> plain using the point </a:t>
                </a:r>
                <a:r>
                  <a:rPr lang="en-US" b="0" i="0" baseline="0" smtClean="0">
                    <a:latin typeface="Cambria Math" panose="02040503050406030204" pitchFamily="18" charset="0"/>
                  </a:rPr>
                  <a:t>𝑃(0,0,0)</a:t>
                </a:r>
                <a:r>
                  <a:rPr lang="en-US" baseline="0" dirty="0" smtClean="0"/>
                  <a:t>. To change projection plain and point, you can translate and rotate the arbitrary projection plain and point to sit on the </a:t>
                </a:r>
                <a:r>
                  <a:rPr lang="en-US" b="0" i="0" baseline="0" smtClean="0">
                    <a:latin typeface="Cambria Math" panose="02040503050406030204" pitchFamily="18" charset="0"/>
                  </a:rPr>
                  <a:t>𝑥𝑦</a:t>
                </a:r>
                <a:r>
                  <a:rPr lang="en-US" baseline="0" dirty="0" smtClean="0"/>
                  <a:t> plain </a:t>
                </a:r>
                <a:r>
                  <a:rPr lang="en-US" baseline="0" dirty="0" smtClean="0"/>
                  <a:t>and point </a:t>
                </a:r>
                <a:r>
                  <a:rPr lang="en-US" b="0" i="0" baseline="0" smtClean="0">
                    <a:latin typeface="Cambria Math" panose="02040503050406030204" pitchFamily="18" charset="0"/>
                  </a:rPr>
                  <a:t>𝑃</a:t>
                </a:r>
                <a:r>
                  <a:rPr lang="en-US" baseline="0" dirty="0" smtClean="0"/>
                  <a:t>.</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31</a:t>
            </a:fld>
            <a:endParaRPr lang="en-US" dirty="0"/>
          </a:p>
        </p:txBody>
      </p:sp>
    </p:spTree>
    <p:extLst>
      <p:ext uri="{BB962C8B-B14F-4D97-AF65-F5344CB8AC3E}">
        <p14:creationId xmlns:p14="http://schemas.microsoft.com/office/powerpoint/2010/main" val="2184696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This is matrix commonly used for projection in 3D renderers.</a:t>
                </a:r>
              </a:p>
              <a:p>
                <a:endParaRPr lang="en-US" baseline="0" dirty="0"/>
              </a:p>
              <a:p>
                <a:r>
                  <a:rPr lang="en-US" baseline="0" dirty="0"/>
                  <a:t>This matrix projects a frustum onto a cube.</a:t>
                </a:r>
              </a:p>
              <a:p>
                <a:endParaRPr lang="en-US" baseline="0" dirty="0"/>
              </a:p>
              <a:p>
                <a:r>
                  <a:rPr lang="en-US" baseline="0" dirty="0"/>
                  <a:t>The frustum is of the pyramid that is defined by point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0,0,0,1</m:t>
                        </m:r>
                      </m:e>
                    </m:d>
                  </m:oMath>
                </a14:m>
                <a:r>
                  <a:rPr lang="en-US" baseline="0" dirty="0"/>
                  <a:t> and the rectangle defined by </a:t>
                </a:r>
                <a14:m>
                  <m:oMath xmlns:m="http://schemas.openxmlformats.org/officeDocument/2006/math">
                    <m:r>
                      <a:rPr lang="en-US" b="0" i="1" baseline="0" smtClean="0">
                        <a:latin typeface="Cambria Math" panose="02040503050406030204" pitchFamily="18" charset="0"/>
                      </a:rPr>
                      <m:t>𝑡𝑜𝑝</m:t>
                    </m:r>
                    <m:r>
                      <a:rPr lang="en-US" b="0" i="1" baseline="0" smtClean="0">
                        <a:latin typeface="Cambria Math" panose="02040503050406030204" pitchFamily="18" charset="0"/>
                      </a:rPr>
                      <m:t>,</m:t>
                    </m:r>
                    <m:r>
                      <a:rPr lang="en-US" b="0" i="1" baseline="0" smtClean="0">
                        <a:latin typeface="Cambria Math" panose="02040503050406030204" pitchFamily="18" charset="0"/>
                      </a:rPr>
                      <m:t>𝑙𝑒𝑓𝑡</m:t>
                    </m:r>
                  </m:oMath>
                </a14:m>
                <a:r>
                  <a:rPr lang="en-US" baseline="0" dirty="0"/>
                  <a:t> and </a:t>
                </a:r>
                <a14:m>
                  <m:oMath xmlns:m="http://schemas.openxmlformats.org/officeDocument/2006/math">
                    <m:r>
                      <a:rPr lang="en-US" b="0" i="1" baseline="0" smtClean="0">
                        <a:latin typeface="Cambria Math" panose="02040503050406030204" pitchFamily="18" charset="0"/>
                      </a:rPr>
                      <m:t>𝑏𝑜𝑡𝑡𝑜𝑚</m:t>
                    </m:r>
                    <m:r>
                      <a:rPr lang="en-US" b="0" i="1" baseline="0" smtClean="0">
                        <a:latin typeface="Cambria Math" panose="02040503050406030204" pitchFamily="18" charset="0"/>
                      </a:rPr>
                      <m:t>,</m:t>
                    </m:r>
                    <m:r>
                      <a:rPr lang="en-US" b="0" i="1" baseline="0" smtClean="0">
                        <a:latin typeface="Cambria Math" panose="02040503050406030204" pitchFamily="18" charset="0"/>
                      </a:rPr>
                      <m:t>𝑟𝑖𝑔h𝑡</m:t>
                    </m:r>
                  </m:oMath>
                </a14:m>
                <a:r>
                  <a:rPr lang="en-US" baseline="0" dirty="0"/>
                  <a:t>.</a:t>
                </a:r>
              </a:p>
              <a:p>
                <a:endParaRPr lang="en-US" baseline="0" dirty="0"/>
              </a:p>
              <a:p>
                <a:r>
                  <a:rPr lang="en-US" baseline="0" dirty="0"/>
                  <a:t>There is a little difference between this matrix and the one that is used in 3D renderers, the one used in 3D renderers has the negation on the element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3,3</m:t>
                        </m:r>
                      </m:e>
                    </m:d>
                  </m:oMath>
                </a14:m>
                <a:r>
                  <a:rPr lang="en-US" b="0" baseline="0" dirty="0"/>
                  <a:t>.</a:t>
                </a:r>
              </a:p>
              <a:p>
                <a:endParaRPr lang="en-US" baseline="0" dirty="0"/>
              </a:p>
              <a:p>
                <a:r>
                  <a:rPr lang="en-US" baseline="0" dirty="0"/>
                  <a:t>This matrix projects the point on to the </a:t>
                </a:r>
                <a14:m>
                  <m:oMath xmlns:m="http://schemas.openxmlformats.org/officeDocument/2006/math">
                    <m:r>
                      <a:rPr lang="en-US" b="0" i="1" baseline="0" smtClean="0">
                        <a:latin typeface="Cambria Math" panose="02040503050406030204" pitchFamily="18" charset="0"/>
                      </a:rPr>
                      <m:t>𝑥𝑦</m:t>
                    </m:r>
                  </m:oMath>
                </a14:m>
                <a:r>
                  <a:rPr lang="en-US" baseline="0" dirty="0"/>
                  <a:t> plain and then gives it a non-linear </a:t>
                </a:r>
                <a14:m>
                  <m:oMath xmlns:m="http://schemas.openxmlformats.org/officeDocument/2006/math">
                    <m:r>
                      <a:rPr lang="en-US" b="0" i="1" baseline="0" smtClean="0">
                        <a:latin typeface="Cambria Math" panose="02040503050406030204" pitchFamily="18" charset="0"/>
                      </a:rPr>
                      <m:t>𝑧</m:t>
                    </m:r>
                  </m:oMath>
                </a14:m>
                <a:r>
                  <a:rPr lang="en-US" baseline="0" dirty="0"/>
                  <a:t> value to the point calculated by the </a:t>
                </a:r>
                <a14:m>
                  <m:oMath xmlns:m="http://schemas.openxmlformats.org/officeDocument/2006/math">
                    <m:r>
                      <a:rPr lang="en-US" b="0" i="1" baseline="0" smtClean="0">
                        <a:latin typeface="Cambria Math" panose="02040503050406030204" pitchFamily="18" charset="0"/>
                      </a:rPr>
                      <m:t>𝑧</m:t>
                    </m:r>
                  </m:oMath>
                </a14:m>
                <a:r>
                  <a:rPr lang="en-US" baseline="0" dirty="0"/>
                  <a:t> value of the point projecting a frustum on to a box.</a:t>
                </a:r>
              </a:p>
              <a:p>
                <a:endParaRPr lang="en-US" baseline="0" dirty="0"/>
              </a:p>
              <a:p>
                <a:r>
                  <a:rPr lang="en-US" baseline="0" dirty="0"/>
                  <a:t>The division parts of this matrix are scaling the point’s components such that they sit in the range </a:t>
                </a:r>
                <a14:m>
                  <m:oMath xmlns:m="http://schemas.openxmlformats.org/officeDocument/2006/math">
                    <m:d>
                      <m:dPr>
                        <m:ctrlPr>
                          <a:rPr lang="en-US" i="1" baseline="0" dirty="0" smtClean="0">
                            <a:latin typeface="Cambria Math" panose="02040503050406030204" pitchFamily="18" charset="0"/>
                          </a:rPr>
                        </m:ctrlPr>
                      </m:dPr>
                      <m:e>
                        <m:r>
                          <a:rPr lang="en-US" i="1" baseline="0" dirty="0" smtClean="0">
                            <a:latin typeface="Cambria Math" panose="02040503050406030204" pitchFamily="18" charset="0"/>
                          </a:rPr>
                          <m:t>−1,1</m:t>
                        </m:r>
                      </m:e>
                    </m:d>
                  </m:oMath>
                </a14:m>
                <a:r>
                  <a:rPr lang="en-US" baseline="0" dirty="0"/>
                  <a:t>.</a:t>
                </a:r>
              </a:p>
              <a:p>
                <a:endParaRPr lang="en-US" baseline="0" dirty="0"/>
              </a:p>
              <a:p>
                <a:r>
                  <a:rPr lang="en-US" baseline="0" dirty="0"/>
                  <a:t>The third column translates the frustum such that the center of the matrix sits on the origin.</a:t>
                </a:r>
              </a:p>
              <a:p>
                <a:endParaRPr lang="en-US" baseline="0" dirty="0"/>
              </a:p>
              <a:p>
                <a:r>
                  <a:rPr lang="en-US" baseline="0" dirty="0"/>
                  <a:t>The element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4,3</m:t>
                        </m:r>
                      </m:e>
                    </m:d>
                  </m:oMath>
                </a14:m>
                <a:r>
                  <a:rPr lang="en-US" baseline="0" dirty="0"/>
                  <a:t> causes the result’s </a:t>
                </a:r>
                <a14:m>
                  <m:oMath xmlns:m="http://schemas.openxmlformats.org/officeDocument/2006/math">
                    <m:r>
                      <a:rPr lang="en-US" b="0" i="1" baseline="0" smtClean="0">
                        <a:latin typeface="Cambria Math" panose="02040503050406030204" pitchFamily="18" charset="0"/>
                      </a:rPr>
                      <m:t>𝑤</m:t>
                    </m:r>
                  </m:oMath>
                </a14:m>
                <a:r>
                  <a:rPr lang="en-US" baseline="0" dirty="0"/>
                  <a:t> value to become the point’s </a:t>
                </a:r>
                <a14:m>
                  <m:oMath xmlns:m="http://schemas.openxmlformats.org/officeDocument/2006/math">
                    <m:r>
                      <a:rPr lang="en-US" b="0" i="1" baseline="0" smtClean="0">
                        <a:latin typeface="Cambria Math" panose="02040503050406030204" pitchFamily="18" charset="0"/>
                      </a:rPr>
                      <m:t>𝑧</m:t>
                    </m:r>
                  </m:oMath>
                </a14:m>
                <a:r>
                  <a:rPr lang="en-US" baseline="0" dirty="0"/>
                  <a:t> causing a perspective projection, and a none linear transform in the Cartesian space.</a:t>
                </a:r>
              </a:p>
              <a:p>
                <a:endParaRPr lang="en-US" baseline="0" dirty="0"/>
              </a:p>
              <a:p>
                <a:endParaRPr lang="en-US" baseline="0" dirty="0"/>
              </a:p>
              <a:p>
                <a:endParaRPr lang="en-US" baseline="0" dirty="0"/>
              </a:p>
            </p:txBody>
          </p:sp>
        </mc:Choice>
        <mc:Fallback xmlns="">
          <p:sp>
            <p:nvSpPr>
              <p:cNvPr id="3" name="Notes Placeholder 2"/>
              <p:cNvSpPr>
                <a:spLocks noGrp="1"/>
              </p:cNvSpPr>
              <p:nvPr>
                <p:ph type="body" idx="1"/>
              </p:nvPr>
            </p:nvSpPr>
            <p:spPr/>
            <p:txBody>
              <a:bodyPr/>
              <a:lstStyle/>
              <a:p>
                <a:r>
                  <a:rPr lang="en-US" baseline="0" dirty="0" smtClean="0"/>
                  <a:t>This matrix projects a point that is normalized by it’s </a:t>
                </a:r>
                <a:r>
                  <a:rPr lang="en-US" b="0" i="0" baseline="0" smtClean="0">
                    <a:latin typeface="Cambria Math" panose="02040503050406030204" pitchFamily="18" charset="0"/>
                  </a:rPr>
                  <a:t>𝑤</a:t>
                </a:r>
                <a:r>
                  <a:rPr lang="en-US" baseline="0" dirty="0" smtClean="0"/>
                  <a:t> component onto the </a:t>
                </a:r>
                <a:r>
                  <a:rPr lang="en-US" b="0" i="0" baseline="0" smtClean="0">
                    <a:latin typeface="Cambria Math" panose="02040503050406030204" pitchFamily="18" charset="0"/>
                  </a:rPr>
                  <a:t>𝑥𝑦</a:t>
                </a:r>
                <a:r>
                  <a:rPr lang="en-US" baseline="0" dirty="0" smtClean="0"/>
                  <a:t> plain using the point </a:t>
                </a:r>
                <a:r>
                  <a:rPr lang="en-US" b="0" i="0" baseline="0" smtClean="0">
                    <a:latin typeface="Cambria Math" panose="02040503050406030204" pitchFamily="18" charset="0"/>
                  </a:rPr>
                  <a:t>𝑃(0,0,𝑧)</a:t>
                </a:r>
                <a:r>
                  <a:rPr lang="en-US" baseline="0" dirty="0" smtClean="0"/>
                  <a:t>. To change projection plain and point, you can translate and rotate the arbitrary projection plain and point to sit on the </a:t>
                </a:r>
                <a:r>
                  <a:rPr lang="en-US" b="0" i="0" baseline="0" smtClean="0">
                    <a:latin typeface="Cambria Math" panose="02040503050406030204" pitchFamily="18" charset="0"/>
                  </a:rPr>
                  <a:t>𝑥𝑦</a:t>
                </a:r>
                <a:r>
                  <a:rPr lang="en-US" baseline="0" dirty="0" smtClean="0"/>
                  <a:t> plain </a:t>
                </a:r>
                <a:r>
                  <a:rPr lang="en-US" baseline="0" dirty="0" smtClean="0"/>
                  <a:t>and point </a:t>
                </a:r>
                <a:r>
                  <a:rPr lang="en-US" b="0" i="0" baseline="0" smtClean="0">
                    <a:latin typeface="Cambria Math" panose="02040503050406030204" pitchFamily="18" charset="0"/>
                  </a:rPr>
                  <a:t>𝑃</a:t>
                </a:r>
                <a:r>
                  <a:rPr lang="en-US" baseline="0" dirty="0" smtClean="0"/>
                  <a:t>.</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32</a:t>
            </a:fld>
            <a:endParaRPr lang="en-US" dirty="0"/>
          </a:p>
        </p:txBody>
      </p:sp>
    </p:spTree>
    <p:extLst>
      <p:ext uri="{BB962C8B-B14F-4D97-AF65-F5344CB8AC3E}">
        <p14:creationId xmlns:p14="http://schemas.microsoft.com/office/powerpoint/2010/main" val="3370898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This equation comes from the definition:</a:t>
                </a:r>
              </a:p>
              <a:p>
                <a:pPr/>
                <a14:m>
                  <m:oMathPara xmlns:m="http://schemas.openxmlformats.org/officeDocument/2006/math">
                    <m:oMathParaPr>
                      <m:jc m:val="centerGroup"/>
                    </m:oMathParaPr>
                    <m:oMath xmlns:m="http://schemas.openxmlformats.org/officeDocument/2006/math">
                      <m:r>
                        <a:rPr lang="en-US" b="0" i="1" baseline="0" smtClean="0">
                          <a:latin typeface="Cambria Math" panose="02040503050406030204" pitchFamily="18" charset="0"/>
                        </a:rPr>
                        <m:t>𝑃</m:t>
                      </m:r>
                      <m:r>
                        <a:rPr lang="en-US" b="0" i="1" baseline="0" smtClean="0">
                          <a:latin typeface="Cambria Math" panose="02040503050406030204" pitchFamily="18" charset="0"/>
                        </a:rPr>
                        <m:t>=</m:t>
                      </m:r>
                      <m:sSub>
                        <m:sSubPr>
                          <m:ctrlPr>
                            <a:rPr lang="en-US" sz="2400" i="1" smtClean="0">
                              <a:solidFill>
                                <a:prstClr val="white"/>
                              </a:solidFill>
                              <a:latin typeface="Cambria Math" panose="02040503050406030204" pitchFamily="18" charset="0"/>
                              <a:ea typeface="Cambria Math" panose="02040503050406030204" pitchFamily="18" charset="0"/>
                            </a:rPr>
                          </m:ctrlPr>
                        </m:sSubPr>
                        <m:e>
                          <m:r>
                            <a:rPr lang="en-US" sz="2400" b="0" i="1" smtClean="0">
                              <a:solidFill>
                                <a:prstClr val="white"/>
                              </a:solidFill>
                              <a:latin typeface="Cambria Math" panose="02040503050406030204" pitchFamily="18" charset="0"/>
                              <a:ea typeface="Cambria Math" panose="02040503050406030204" pitchFamily="18" charset="0"/>
                            </a:rPr>
                            <m:t>𝑤</m:t>
                          </m:r>
                        </m:e>
                        <m:sub>
                          <m:r>
                            <a:rPr lang="en-US" sz="2400" b="0" i="1" smtClean="0">
                              <a:solidFill>
                                <a:prstClr val="white"/>
                              </a:solidFill>
                              <a:latin typeface="Cambria Math" panose="02040503050406030204" pitchFamily="18" charset="0"/>
                              <a:ea typeface="Cambria Math" panose="02040503050406030204" pitchFamily="18" charset="0"/>
                            </a:rPr>
                            <m:t>1</m:t>
                          </m:r>
                        </m:sub>
                      </m:sSub>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𝑃</m:t>
                          </m:r>
                        </m:e>
                        <m:sub>
                          <m:r>
                            <a:rPr lang="en-US" sz="4400" b="0" i="1" smtClean="0">
                              <a:solidFill>
                                <a:prstClr val="white"/>
                              </a:solidFill>
                              <a:latin typeface="Cambria Math" panose="02040503050406030204" pitchFamily="18" charset="0"/>
                            </a:rPr>
                            <m:t>1</m:t>
                          </m:r>
                        </m:sub>
                      </m:sSub>
                      <m:r>
                        <a:rPr lang="en-US" sz="4400" b="0" i="1" smtClean="0">
                          <a:solidFill>
                            <a:prstClr val="white"/>
                          </a:solidFill>
                          <a:latin typeface="Cambria Math" panose="02040503050406030204" pitchFamily="18" charset="0"/>
                        </a:rPr>
                        <m:t>+</m:t>
                      </m:r>
                      <m:sSub>
                        <m:sSubPr>
                          <m:ctrlPr>
                            <a:rPr lang="en-US" sz="2400" i="1" smtClean="0">
                              <a:solidFill>
                                <a:prstClr val="white"/>
                              </a:solidFill>
                              <a:latin typeface="Cambria Math" panose="02040503050406030204" pitchFamily="18" charset="0"/>
                              <a:ea typeface="Cambria Math" panose="02040503050406030204" pitchFamily="18" charset="0"/>
                            </a:rPr>
                          </m:ctrlPr>
                        </m:sSubPr>
                        <m:e>
                          <m:r>
                            <a:rPr lang="en-US" sz="2400" b="0" i="1" smtClean="0">
                              <a:solidFill>
                                <a:prstClr val="white"/>
                              </a:solidFill>
                              <a:latin typeface="Cambria Math" panose="02040503050406030204" pitchFamily="18" charset="0"/>
                              <a:ea typeface="Cambria Math" panose="02040503050406030204" pitchFamily="18" charset="0"/>
                            </a:rPr>
                            <m:t>𝑤</m:t>
                          </m:r>
                        </m:e>
                        <m:sub>
                          <m:r>
                            <a:rPr lang="en-US" sz="2400" b="0" i="1" smtClean="0">
                              <a:solidFill>
                                <a:prstClr val="white"/>
                              </a:solidFill>
                              <a:latin typeface="Cambria Math" panose="02040503050406030204" pitchFamily="18" charset="0"/>
                              <a:ea typeface="Cambria Math" panose="02040503050406030204" pitchFamily="18" charset="0"/>
                            </a:rPr>
                            <m:t>2</m:t>
                          </m:r>
                        </m:sub>
                      </m:sSub>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𝑃</m:t>
                          </m:r>
                        </m:e>
                        <m:sub>
                          <m:r>
                            <a:rPr lang="en-US" sz="4400" b="0" i="1" smtClean="0">
                              <a:solidFill>
                                <a:prstClr val="white"/>
                              </a:solidFill>
                              <a:latin typeface="Cambria Math" panose="02040503050406030204" pitchFamily="18" charset="0"/>
                            </a:rPr>
                            <m:t>2</m:t>
                          </m:r>
                        </m:sub>
                      </m:sSub>
                      <m:r>
                        <a:rPr lang="en-US" sz="4400" b="0" i="1" smtClean="0">
                          <a:solidFill>
                            <a:prstClr val="white"/>
                          </a:solidFill>
                          <a:latin typeface="Cambria Math" panose="02040503050406030204" pitchFamily="18" charset="0"/>
                        </a:rPr>
                        <m:t>+</m:t>
                      </m:r>
                      <m:sSub>
                        <m:sSubPr>
                          <m:ctrlPr>
                            <a:rPr lang="en-US" sz="1200" i="1" smtClean="0">
                              <a:solidFill>
                                <a:prstClr val="white"/>
                              </a:solidFill>
                              <a:latin typeface="Cambria Math" panose="02040503050406030204" pitchFamily="18" charset="0"/>
                              <a:ea typeface="Cambria Math" panose="02040503050406030204" pitchFamily="18" charset="0"/>
                            </a:rPr>
                          </m:ctrlPr>
                        </m:sSubPr>
                        <m:e>
                          <m:r>
                            <a:rPr lang="en-US" sz="1200" b="0" i="1" smtClean="0">
                              <a:solidFill>
                                <a:prstClr val="white"/>
                              </a:solidFill>
                              <a:latin typeface="Cambria Math" panose="02040503050406030204" pitchFamily="18" charset="0"/>
                              <a:ea typeface="Cambria Math" panose="02040503050406030204" pitchFamily="18" charset="0"/>
                            </a:rPr>
                            <m:t>𝑤</m:t>
                          </m:r>
                        </m:e>
                        <m:sub>
                          <m:r>
                            <a:rPr lang="en-US" sz="1200" b="0" i="1" smtClean="0">
                              <a:solidFill>
                                <a:prstClr val="white"/>
                              </a:solidFill>
                              <a:latin typeface="Cambria Math" panose="02040503050406030204" pitchFamily="18" charset="0"/>
                              <a:ea typeface="Cambria Math" panose="02040503050406030204" pitchFamily="18" charset="0"/>
                            </a:rPr>
                            <m:t>3</m:t>
                          </m:r>
                        </m:sub>
                      </m:sSub>
                      <m:sSub>
                        <m:sSubPr>
                          <m:ctrlPr>
                            <a:rPr lang="en-US" sz="2400" i="1" smtClean="0">
                              <a:solidFill>
                                <a:prstClr val="white"/>
                              </a:solidFill>
                              <a:latin typeface="Cambria Math" panose="02040503050406030204" pitchFamily="18" charset="0"/>
                            </a:rPr>
                          </m:ctrlPr>
                        </m:sSubPr>
                        <m:e>
                          <m:r>
                            <a:rPr lang="en-US" sz="2400" b="0" i="1" smtClean="0">
                              <a:solidFill>
                                <a:prstClr val="white"/>
                              </a:solidFill>
                              <a:latin typeface="Cambria Math" panose="02040503050406030204" pitchFamily="18" charset="0"/>
                            </a:rPr>
                            <m:t>𝑃</m:t>
                          </m:r>
                        </m:e>
                        <m:sub>
                          <m:r>
                            <a:rPr lang="en-US" sz="2400" b="0" i="1" smtClean="0">
                              <a:solidFill>
                                <a:prstClr val="white"/>
                              </a:solidFill>
                              <a:latin typeface="Cambria Math" panose="02040503050406030204" pitchFamily="18" charset="0"/>
                            </a:rPr>
                            <m:t>3</m:t>
                          </m:r>
                        </m:sub>
                      </m:sSub>
                    </m:oMath>
                  </m:oMathPara>
                </a14:m>
                <a:endParaRPr lang="en-US" baseline="0" dirty="0"/>
              </a:p>
              <a:p>
                <a:endParaRPr lang="en-US" baseline="0" dirty="0"/>
              </a:p>
              <a:p>
                <a14:m>
                  <m:oMath xmlns:m="http://schemas.openxmlformats.org/officeDocument/2006/math">
                    <m:d>
                      <m:dPr>
                        <m:ctrlPr>
                          <a:rPr lang="en-US" sz="120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𝑤</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𝑤</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3</m:t>
                            </m:r>
                          </m:sub>
                        </m:sSub>
                      </m:e>
                    </m:d>
                  </m:oMath>
                </a14:m>
                <a:r>
                  <a:rPr lang="en-US" baseline="0" dirty="0"/>
                  <a:t> is called the barycentric coordinates of the point.</a:t>
                </a:r>
              </a:p>
              <a:p>
                <a:endParaRPr lang="en-US" baseline="0" dirty="0"/>
              </a:p>
              <a:p>
                <a:r>
                  <a:rPr lang="en-US" baseline="0" dirty="0"/>
                  <a:t>The equation above is guaranteed to have a single answer for every points on </a:t>
                </a:r>
                <a14:m>
                  <m:oMath xmlns:m="http://schemas.openxmlformats.org/officeDocument/2006/math">
                    <m:r>
                      <a:rPr lang="en-US" b="0" i="1" baseline="0" smtClean="0">
                        <a:latin typeface="Cambria Math" panose="02040503050406030204" pitchFamily="18" charset="0"/>
                      </a:rPr>
                      <m:t>𝑆</m:t>
                    </m:r>
                  </m:oMath>
                </a14:m>
                <a:r>
                  <a:rPr lang="en-US" baseline="0" dirty="0"/>
                  <a:t> given that </a:t>
                </a:r>
                <a14:m>
                  <m:oMath xmlns:m="http://schemas.openxmlformats.org/officeDocument/2006/math">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3</m:t>
                            </m:r>
                          </m:sub>
                        </m:sSub>
                      </m:e>
                    </m:d>
                  </m:oMath>
                </a14:m>
                <a:r>
                  <a:rPr lang="en-US" sz="1200" dirty="0"/>
                  <a:t> is a triangle.</a:t>
                </a:r>
                <a:endParaRPr lang="en-US" baseline="0" dirty="0"/>
              </a:p>
            </p:txBody>
          </p:sp>
        </mc:Choice>
        <mc:Fallback xmlns="">
          <p:sp>
            <p:nvSpPr>
              <p:cNvPr id="3" name="Notes Placeholder 2"/>
              <p:cNvSpPr>
                <a:spLocks noGrp="1"/>
              </p:cNvSpPr>
              <p:nvPr>
                <p:ph type="body" idx="1"/>
              </p:nvPr>
            </p:nvSpPr>
            <p:spPr/>
            <p:txBody>
              <a:bodyPr/>
              <a:lstStyle/>
              <a:p>
                <a:r>
                  <a:rPr lang="en-US" baseline="0" dirty="0" smtClean="0"/>
                  <a:t>This equation comes from the definition:</a:t>
                </a:r>
              </a:p>
              <a:p>
                <a:r>
                  <a:rPr lang="en-US" b="0" i="0" baseline="0" smtClean="0">
                    <a:latin typeface="Cambria Math" panose="02040503050406030204" pitchFamily="18" charset="0"/>
                  </a:rPr>
                  <a:t>𝑃=</a:t>
                </a:r>
                <a:r>
                  <a:rPr lang="en-US" sz="2400" b="0" i="0" smtClean="0">
                    <a:solidFill>
                      <a:prstClr val="white"/>
                    </a:solidFill>
                    <a:latin typeface="Cambria Math" panose="02040503050406030204" pitchFamily="18" charset="0"/>
                    <a:ea typeface="Cambria Math" panose="02040503050406030204" pitchFamily="18" charset="0"/>
                  </a:rPr>
                  <a:t>𝑤</a:t>
                </a:r>
                <a:r>
                  <a:rPr lang="en-US" sz="2400" b="0" i="0" smtClean="0">
                    <a:solidFill>
                      <a:prstClr val="white"/>
                    </a:solidFill>
                    <a:latin typeface="Cambria Math" panose="02040503050406030204" pitchFamily="18" charset="0"/>
                    <a:ea typeface="Cambria Math" panose="02040503050406030204" pitchFamily="18" charset="0"/>
                  </a:rPr>
                  <a:t>_</a:t>
                </a:r>
                <a:r>
                  <a:rPr lang="en-US" sz="2400" b="0" i="0" smtClean="0">
                    <a:solidFill>
                      <a:prstClr val="white"/>
                    </a:solidFill>
                    <a:latin typeface="Cambria Math" panose="02040503050406030204" pitchFamily="18" charset="0"/>
                    <a:ea typeface="Cambria Math" panose="02040503050406030204" pitchFamily="18" charset="0"/>
                  </a:rPr>
                  <a:t>1</a:t>
                </a:r>
                <a:r>
                  <a:rPr lang="en-US" sz="4400" b="0" i="0" smtClean="0">
                    <a:solidFill>
                      <a:prstClr val="white"/>
                    </a:solidFill>
                    <a:latin typeface="Cambria Math" panose="02040503050406030204" pitchFamily="18" charset="0"/>
                    <a:ea typeface="Cambria Math" panose="02040503050406030204" pitchFamily="18" charset="0"/>
                  </a:rPr>
                  <a:t> </a:t>
                </a:r>
                <a:r>
                  <a:rPr lang="en-US" sz="4400" b="0" i="0" smtClean="0">
                    <a:solidFill>
                      <a:prstClr val="white"/>
                    </a:solidFill>
                    <a:latin typeface="Cambria Math" panose="02040503050406030204" pitchFamily="18" charset="0"/>
                  </a:rPr>
                  <a:t>𝑃</a:t>
                </a:r>
                <a:r>
                  <a:rPr lang="en-US" sz="4400" b="0" i="0" smtClean="0">
                    <a:solidFill>
                      <a:prstClr val="white"/>
                    </a:solidFill>
                    <a:latin typeface="Cambria Math" panose="02040503050406030204" pitchFamily="18" charset="0"/>
                  </a:rPr>
                  <a:t>_</a:t>
                </a:r>
                <a:r>
                  <a:rPr lang="en-US" sz="4400" b="0" i="0" smtClean="0">
                    <a:solidFill>
                      <a:prstClr val="white"/>
                    </a:solidFill>
                    <a:latin typeface="Cambria Math" panose="02040503050406030204" pitchFamily="18" charset="0"/>
                  </a:rPr>
                  <a:t>1</a:t>
                </a:r>
                <a:r>
                  <a:rPr lang="en-US" sz="4400" b="0" i="0" smtClean="0">
                    <a:solidFill>
                      <a:prstClr val="white"/>
                    </a:solidFill>
                    <a:latin typeface="Cambria Math" panose="02040503050406030204" pitchFamily="18" charset="0"/>
                  </a:rPr>
                  <a:t>+</a:t>
                </a:r>
                <a:r>
                  <a:rPr lang="en-US" sz="2400" b="0" i="0" smtClean="0">
                    <a:solidFill>
                      <a:prstClr val="white"/>
                    </a:solidFill>
                    <a:latin typeface="Cambria Math" panose="02040503050406030204" pitchFamily="18" charset="0"/>
                    <a:ea typeface="Cambria Math" panose="02040503050406030204" pitchFamily="18" charset="0"/>
                  </a:rPr>
                  <a:t>𝑤</a:t>
                </a:r>
                <a:r>
                  <a:rPr lang="en-US" sz="2400" b="0" i="0" smtClean="0">
                    <a:solidFill>
                      <a:prstClr val="white"/>
                    </a:solidFill>
                    <a:latin typeface="Cambria Math" panose="02040503050406030204" pitchFamily="18" charset="0"/>
                    <a:ea typeface="Cambria Math" panose="02040503050406030204" pitchFamily="18" charset="0"/>
                  </a:rPr>
                  <a:t>_2</a:t>
                </a:r>
                <a:r>
                  <a:rPr lang="en-US" sz="4400" b="0" i="0" smtClean="0">
                    <a:solidFill>
                      <a:prstClr val="white"/>
                    </a:solidFill>
                    <a:latin typeface="Cambria Math" panose="02040503050406030204" pitchFamily="18" charset="0"/>
                    <a:ea typeface="Cambria Math" panose="02040503050406030204" pitchFamily="18" charset="0"/>
                  </a:rPr>
                  <a:t> </a:t>
                </a:r>
                <a:r>
                  <a:rPr lang="en-US" sz="4400" b="0" i="0" smtClean="0">
                    <a:solidFill>
                      <a:prstClr val="white"/>
                    </a:solidFill>
                    <a:latin typeface="Cambria Math" panose="02040503050406030204" pitchFamily="18" charset="0"/>
                  </a:rPr>
                  <a:t>𝑃_</a:t>
                </a:r>
                <a:r>
                  <a:rPr lang="en-US" sz="4400" b="0" i="0" smtClean="0">
                    <a:solidFill>
                      <a:prstClr val="white"/>
                    </a:solidFill>
                    <a:latin typeface="Cambria Math" panose="02040503050406030204" pitchFamily="18" charset="0"/>
                  </a:rPr>
                  <a:t>2+</a:t>
                </a:r>
                <a:r>
                  <a:rPr lang="en-US" sz="1200" b="0" i="0" smtClean="0">
                    <a:solidFill>
                      <a:prstClr val="white"/>
                    </a:solidFill>
                    <a:latin typeface="Cambria Math" panose="02040503050406030204" pitchFamily="18" charset="0"/>
                    <a:ea typeface="Cambria Math" panose="02040503050406030204" pitchFamily="18" charset="0"/>
                  </a:rPr>
                  <a:t>𝑤</a:t>
                </a:r>
                <a:r>
                  <a:rPr lang="en-US" sz="1200" b="0" i="0" smtClean="0">
                    <a:solidFill>
                      <a:prstClr val="white"/>
                    </a:solidFill>
                    <a:latin typeface="Cambria Math" panose="02040503050406030204" pitchFamily="18" charset="0"/>
                    <a:ea typeface="Cambria Math" panose="02040503050406030204" pitchFamily="18" charset="0"/>
                  </a:rPr>
                  <a:t>_3</a:t>
                </a:r>
                <a:r>
                  <a:rPr lang="en-US" sz="2400" b="0" i="0" smtClean="0">
                    <a:solidFill>
                      <a:prstClr val="white"/>
                    </a:solidFill>
                    <a:latin typeface="Cambria Math" panose="02040503050406030204" pitchFamily="18" charset="0"/>
                    <a:ea typeface="Cambria Math" panose="02040503050406030204" pitchFamily="18" charset="0"/>
                  </a:rPr>
                  <a:t> </a:t>
                </a:r>
                <a:r>
                  <a:rPr lang="en-US" sz="2400" b="0" i="0" smtClean="0">
                    <a:solidFill>
                      <a:prstClr val="white"/>
                    </a:solidFill>
                    <a:latin typeface="Cambria Math" panose="02040503050406030204" pitchFamily="18" charset="0"/>
                  </a:rPr>
                  <a:t>𝑃_</a:t>
                </a:r>
                <a:r>
                  <a:rPr lang="en-US" sz="2400" b="0" i="0" smtClean="0">
                    <a:solidFill>
                      <a:prstClr val="white"/>
                    </a:solidFill>
                    <a:latin typeface="Cambria Math" panose="02040503050406030204" pitchFamily="18" charset="0"/>
                  </a:rPr>
                  <a:t>3</a:t>
                </a:r>
                <a:endParaRPr lang="en-US" baseline="0" dirty="0" smtClean="0"/>
              </a:p>
              <a:p>
                <a:endParaRPr lang="en-US" baseline="0" dirty="0" smtClean="0"/>
              </a:p>
              <a:p>
                <a:r>
                  <a:rPr lang="en-US" sz="1200" i="0" smtClean="0">
                    <a:latin typeface="Cambria Math" panose="02040503050406030204" pitchFamily="18" charset="0"/>
                  </a:rPr>
                  <a:t>(</a:t>
                </a:r>
                <a:r>
                  <a:rPr lang="en-US" sz="1200" b="0" i="0" smtClean="0">
                    <a:latin typeface="Cambria Math" panose="02040503050406030204" pitchFamily="18" charset="0"/>
                  </a:rPr>
                  <a:t>𝑤</a:t>
                </a:r>
                <a:r>
                  <a:rPr lang="en-US" sz="1200" b="0" i="0">
                    <a:latin typeface="Cambria Math" panose="02040503050406030204" pitchFamily="18" charset="0"/>
                  </a:rPr>
                  <a:t>_</a:t>
                </a:r>
                <a:r>
                  <a:rPr lang="en-US" sz="1200" i="0">
                    <a:latin typeface="Cambria Math" panose="02040503050406030204" pitchFamily="18" charset="0"/>
                  </a:rPr>
                  <a:t>1,</a:t>
                </a:r>
                <a:r>
                  <a:rPr lang="en-US" sz="1200" b="0" i="0" smtClean="0">
                    <a:latin typeface="Cambria Math" panose="02040503050406030204" pitchFamily="18" charset="0"/>
                  </a:rPr>
                  <a:t>𝑤</a:t>
                </a:r>
                <a:r>
                  <a:rPr lang="en-US" sz="1200" b="0" i="0">
                    <a:latin typeface="Cambria Math" panose="02040503050406030204" pitchFamily="18" charset="0"/>
                  </a:rPr>
                  <a:t>_</a:t>
                </a:r>
                <a:r>
                  <a:rPr lang="en-US" sz="1200" i="0">
                    <a:latin typeface="Cambria Math" panose="02040503050406030204" pitchFamily="18" charset="0"/>
                  </a:rPr>
                  <a:t>2,</a:t>
                </a:r>
                <a:r>
                  <a:rPr lang="en-US" sz="1200" b="0" i="0" smtClean="0">
                    <a:latin typeface="Cambria Math" panose="02040503050406030204" pitchFamily="18" charset="0"/>
                  </a:rPr>
                  <a:t>𝑤</a:t>
                </a:r>
                <a:r>
                  <a:rPr lang="en-US" sz="1200" b="0" i="0">
                    <a:latin typeface="Cambria Math" panose="02040503050406030204" pitchFamily="18" charset="0"/>
                  </a:rPr>
                  <a:t>_</a:t>
                </a:r>
                <a:r>
                  <a:rPr lang="en-US" sz="1200" b="0" i="0" smtClean="0">
                    <a:latin typeface="Cambria Math" panose="02040503050406030204" pitchFamily="18" charset="0"/>
                  </a:rPr>
                  <a:t>3</a:t>
                </a:r>
                <a:r>
                  <a:rPr lang="en-US" sz="1200" b="0" i="0">
                    <a:latin typeface="Cambria Math" panose="02040503050406030204" pitchFamily="18" charset="0"/>
                  </a:rPr>
                  <a:t> )</a:t>
                </a:r>
                <a:r>
                  <a:rPr lang="en-US" baseline="0" dirty="0" smtClean="0"/>
                  <a:t> is called the barycentric coordinates of the point.</a:t>
                </a:r>
              </a:p>
              <a:p>
                <a:endParaRPr lang="en-US" baseline="0" dirty="0" smtClean="0"/>
              </a:p>
              <a:p>
                <a:r>
                  <a:rPr lang="en-US" baseline="0" dirty="0" smtClean="0"/>
                  <a:t>The equation above is guaranteed to have a single answer for every points on </a:t>
                </a:r>
                <a:r>
                  <a:rPr lang="en-US" b="0" i="0" baseline="0" smtClean="0">
                    <a:latin typeface="Cambria Math" panose="02040503050406030204" pitchFamily="18" charset="0"/>
                  </a:rPr>
                  <a:t>𝑆</a:t>
                </a:r>
                <a:r>
                  <a:rPr lang="en-US" baseline="0" dirty="0" smtClean="0"/>
                  <a:t> given that </a:t>
                </a:r>
                <a:r>
                  <a:rPr lang="en-US" sz="1200" b="0" i="0" smtClean="0">
                    <a:latin typeface="Cambria Math" panose="02040503050406030204" pitchFamily="18" charset="0"/>
                  </a:rPr>
                  <a:t>(</a:t>
                </a:r>
                <a:r>
                  <a:rPr lang="en-US" sz="1200" b="0" i="0" smtClean="0">
                    <a:latin typeface="Cambria Math" panose="02040503050406030204" pitchFamily="18" charset="0"/>
                  </a:rPr>
                  <a:t>𝑃_1,𝑃_2,𝑃_3 )</a:t>
                </a:r>
                <a:r>
                  <a:rPr lang="en-US" sz="1200" dirty="0" smtClean="0"/>
                  <a:t> </a:t>
                </a:r>
                <a:r>
                  <a:rPr lang="en-US" sz="1200" dirty="0" smtClean="0"/>
                  <a:t>is triangle.</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33</a:t>
            </a:fld>
            <a:endParaRPr lang="en-US" dirty="0"/>
          </a:p>
        </p:txBody>
      </p:sp>
    </p:spTree>
    <p:extLst>
      <p:ext uri="{BB962C8B-B14F-4D97-AF65-F5344CB8AC3E}">
        <p14:creationId xmlns:p14="http://schemas.microsoft.com/office/powerpoint/2010/main" val="3583714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Inside the triangle, </a:t>
                </a:r>
                <a14:m>
                  <m:oMath xmlns:m="http://schemas.openxmlformats.org/officeDocument/2006/math">
                    <m:sSub>
                      <m:sSubPr>
                        <m:ctrlPr>
                          <a:rPr lang="en-US" sz="100" i="1" smtClean="0">
                            <a:latin typeface="Cambria Math" panose="02040503050406030204" pitchFamily="18" charset="0"/>
                          </a:rPr>
                        </m:ctrlPr>
                      </m:sSubPr>
                      <m:e>
                        <m:r>
                          <a:rPr lang="en-US" sz="100" i="1">
                            <a:latin typeface="Cambria Math" panose="02040503050406030204" pitchFamily="18" charset="0"/>
                          </a:rPr>
                          <m:t>𝑤</m:t>
                        </m:r>
                      </m:e>
                      <m:sub>
                        <m:r>
                          <a:rPr lang="en-US" sz="100" i="1">
                            <a:latin typeface="Cambria Math" panose="02040503050406030204" pitchFamily="18" charset="0"/>
                          </a:rPr>
                          <m:t>1</m:t>
                        </m:r>
                      </m:sub>
                    </m:sSub>
                    <m:r>
                      <a:rPr lang="en-US" sz="1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i="1">
                            <a:latin typeface="Cambria Math" panose="02040503050406030204" pitchFamily="18" charset="0"/>
                          </a:rPr>
                          <m:t>𝑤</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i="1">
                            <a:latin typeface="Cambria Math" panose="02040503050406030204" pitchFamily="18" charset="0"/>
                          </a:rPr>
                          <m:t>𝑤</m:t>
                        </m:r>
                      </m:e>
                      <m:sub>
                        <m:r>
                          <a:rPr lang="en-US" sz="1200" b="0" i="1" smtClean="0">
                            <a:latin typeface="Cambria Math" panose="02040503050406030204" pitchFamily="18" charset="0"/>
                          </a:rPr>
                          <m:t>3</m:t>
                        </m:r>
                      </m:sub>
                    </m:sSub>
                    <m:r>
                      <a:rPr lang="en-US" sz="1200" b="0" i="0" smtClean="0">
                        <a:latin typeface="Cambria Math" panose="02040503050406030204" pitchFamily="18" charset="0"/>
                      </a:rPr>
                      <m:t>=1</m:t>
                    </m:r>
                  </m:oMath>
                </a14:m>
                <a:r>
                  <a:rPr lang="en-US" baseline="0" dirty="0"/>
                  <a:t> is guaranteed. This means that </a:t>
                </a:r>
                <a14:m>
                  <m:oMath xmlns:m="http://schemas.openxmlformats.org/officeDocument/2006/math">
                    <m:r>
                      <a:rPr lang="en-US" sz="1200" i="1" smtClean="0">
                        <a:latin typeface="Cambria Math" panose="02040503050406030204" pitchFamily="18" charset="0"/>
                      </a:rPr>
                      <m:t>𝑉</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2</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3</m:t>
                            </m:r>
                          </m:sub>
                        </m:sSub>
                      </m:e>
                    </m:d>
                  </m:oMath>
                </a14:m>
                <a:r>
                  <a:rPr lang="en-US" baseline="0" dirty="0"/>
                  <a:t> is a weighted average of the values at vertices.</a:t>
                </a:r>
              </a:p>
            </p:txBody>
          </p:sp>
        </mc:Choice>
        <mc:Fallback xmlns="">
          <p:sp>
            <p:nvSpPr>
              <p:cNvPr id="3" name="Notes Placeholder 2"/>
              <p:cNvSpPr>
                <a:spLocks noGrp="1"/>
              </p:cNvSpPr>
              <p:nvPr>
                <p:ph type="body" idx="1"/>
              </p:nvPr>
            </p:nvSpPr>
            <p:spPr/>
            <p:txBody>
              <a:bodyPr/>
              <a:lstStyle/>
              <a:p>
                <a:r>
                  <a:rPr lang="en-US" baseline="0" dirty="0" smtClean="0"/>
                  <a:t>Inside the surface </a:t>
                </a:r>
                <a:r>
                  <a:rPr lang="en-US" b="0" i="0" baseline="0" smtClean="0">
                    <a:latin typeface="Cambria Math" panose="02040503050406030204" pitchFamily="18" charset="0"/>
                  </a:rPr>
                  <a:t>𝑆</a:t>
                </a:r>
                <a:r>
                  <a:rPr lang="en-US" baseline="0" dirty="0" smtClean="0"/>
                  <a:t>, </a:t>
                </a:r>
                <a:r>
                  <a:rPr lang="en-US" sz="100" i="0">
                    <a:latin typeface="Cambria Math" panose="02040503050406030204" pitchFamily="18" charset="0"/>
                  </a:rPr>
                  <a:t>𝑤</a:t>
                </a:r>
                <a:r>
                  <a:rPr lang="en-US" sz="100" i="0" smtClean="0">
                    <a:latin typeface="Cambria Math" panose="02040503050406030204" pitchFamily="18" charset="0"/>
                  </a:rPr>
                  <a:t>_</a:t>
                </a:r>
                <a:r>
                  <a:rPr lang="en-US" sz="100" i="0">
                    <a:latin typeface="Cambria Math" panose="02040503050406030204" pitchFamily="18" charset="0"/>
                  </a:rPr>
                  <a:t>1</a:t>
                </a:r>
                <a:r>
                  <a:rPr lang="en-US" sz="100" b="0" i="0" smtClean="0">
                    <a:latin typeface="Cambria Math" panose="02040503050406030204" pitchFamily="18" charset="0"/>
                  </a:rPr>
                  <a:t>+</a:t>
                </a:r>
                <a:r>
                  <a:rPr lang="en-US" sz="800" i="0">
                    <a:latin typeface="Cambria Math" panose="02040503050406030204" pitchFamily="18" charset="0"/>
                  </a:rPr>
                  <a:t>𝑤</a:t>
                </a:r>
                <a:r>
                  <a:rPr lang="en-US" sz="800" i="0" smtClean="0">
                    <a:latin typeface="Cambria Math" panose="02040503050406030204" pitchFamily="18" charset="0"/>
                  </a:rPr>
                  <a:t>_</a:t>
                </a:r>
                <a:r>
                  <a:rPr lang="en-US" sz="800" b="0" i="0" smtClean="0">
                    <a:latin typeface="Cambria Math" panose="02040503050406030204" pitchFamily="18" charset="0"/>
                  </a:rPr>
                  <a:t>2+</a:t>
                </a:r>
                <a:r>
                  <a:rPr lang="en-US" sz="1200" i="0">
                    <a:latin typeface="Cambria Math" panose="02040503050406030204" pitchFamily="18" charset="0"/>
                  </a:rPr>
                  <a:t>𝑤</a:t>
                </a:r>
                <a:r>
                  <a:rPr lang="en-US" sz="1200" i="0" smtClean="0">
                    <a:latin typeface="Cambria Math" panose="02040503050406030204" pitchFamily="18" charset="0"/>
                  </a:rPr>
                  <a:t>_</a:t>
                </a:r>
                <a:r>
                  <a:rPr lang="en-US" sz="1200" b="0" i="0" smtClean="0">
                    <a:latin typeface="Cambria Math" panose="02040503050406030204" pitchFamily="18" charset="0"/>
                  </a:rPr>
                  <a:t>3=1</a:t>
                </a:r>
                <a:r>
                  <a:rPr lang="en-US" baseline="0" dirty="0" smtClean="0"/>
                  <a:t> is guaranteed. This means that </a:t>
                </a:r>
                <a:r>
                  <a:rPr lang="en-US" sz="1200" i="0" smtClean="0">
                    <a:latin typeface="Cambria Math" panose="02040503050406030204" pitchFamily="18" charset="0"/>
                  </a:rPr>
                  <a:t>𝑉</a:t>
                </a:r>
                <a:r>
                  <a:rPr lang="en-US" sz="1200" i="0">
                    <a:latin typeface="Cambria Math" panose="02040503050406030204" pitchFamily="18" charset="0"/>
                  </a:rPr>
                  <a:t>(𝑤_1,𝑤_2,𝑤_3 )</a:t>
                </a:r>
                <a:r>
                  <a:rPr lang="en-US" baseline="0" dirty="0" smtClean="0"/>
                  <a:t> is a weighted average of the values at vertices.</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34</a:t>
            </a:fld>
            <a:endParaRPr lang="en-US" dirty="0"/>
          </a:p>
        </p:txBody>
      </p:sp>
    </p:spTree>
    <p:extLst>
      <p:ext uri="{BB962C8B-B14F-4D97-AF65-F5344CB8AC3E}">
        <p14:creationId xmlns:p14="http://schemas.microsoft.com/office/powerpoint/2010/main" val="143420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1873F7C-74B2-4EF0-A184-5721C06FB36E}" type="slidenum">
              <a:rPr lang="en-US" smtClean="0"/>
              <a:t>35</a:t>
            </a:fld>
            <a:endParaRPr lang="en-US" dirty="0"/>
          </a:p>
        </p:txBody>
      </p:sp>
    </p:spTree>
    <p:extLst>
      <p:ext uri="{BB962C8B-B14F-4D97-AF65-F5344CB8AC3E}">
        <p14:creationId xmlns:p14="http://schemas.microsoft.com/office/powerpoint/2010/main" val="2591155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entury Gothic" panose="020B0502020202020204" pitchFamily="34" charset="0"/>
              <a:buChar char="►"/>
            </a:pPr>
            <a:r>
              <a:rPr lang="en-US" sz="1200" dirty="0">
                <a:hlinkClick r:id="rId3"/>
              </a:rPr>
              <a:t>http://www.songho.ca/opengl/gl_projectionmatrix.html</a:t>
            </a:r>
            <a:r>
              <a:rPr lang="en-US" sz="1200" dirty="0"/>
              <a:t> (projection reference)</a:t>
            </a:r>
          </a:p>
          <a:p>
            <a:pPr marL="285750" indent="-285750">
              <a:buFont typeface="Century Gothic" panose="020B0502020202020204" pitchFamily="34" charset="0"/>
              <a:buChar char="►"/>
            </a:pPr>
            <a:r>
              <a:rPr lang="en-US" sz="1200" dirty="0">
                <a:hlinkClick r:id="rId4"/>
              </a:rPr>
              <a:t>http://mathworld.wolfram.com/BarycentricCoordinates.html</a:t>
            </a:r>
            <a:r>
              <a:rPr lang="en-US" sz="1200" dirty="0"/>
              <a:t> (</a:t>
            </a:r>
            <a:r>
              <a:rPr lang="en-US" sz="1200" dirty="0" err="1"/>
              <a:t>barycentric</a:t>
            </a:r>
            <a:r>
              <a:rPr lang="en-US" sz="1200"/>
              <a:t> coordinates)</a:t>
            </a:r>
            <a:endParaRPr lang="en-US" sz="1200" dirty="0"/>
          </a:p>
        </p:txBody>
      </p:sp>
      <p:sp>
        <p:nvSpPr>
          <p:cNvPr id="4" name="Slide Number Placeholder 3"/>
          <p:cNvSpPr>
            <a:spLocks noGrp="1"/>
          </p:cNvSpPr>
          <p:nvPr>
            <p:ph type="sldNum" sz="quarter" idx="10"/>
          </p:nvPr>
        </p:nvSpPr>
        <p:spPr/>
        <p:txBody>
          <a:bodyPr/>
          <a:lstStyle/>
          <a:p>
            <a:fld id="{F1873F7C-74B2-4EF0-A184-5721C06FB36E}" type="slidenum">
              <a:rPr lang="en-US" smtClean="0"/>
              <a:t>36</a:t>
            </a:fld>
            <a:endParaRPr lang="en-US" dirty="0"/>
          </a:p>
        </p:txBody>
      </p:sp>
    </p:spTree>
    <p:extLst>
      <p:ext uri="{BB962C8B-B14F-4D97-AF65-F5344CB8AC3E}">
        <p14:creationId xmlns:p14="http://schemas.microsoft.com/office/powerpoint/2010/main" val="176260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origin is </a:t>
                </a:r>
                <a14:m>
                  <m:oMath xmlns:m="http://schemas.openxmlformats.org/officeDocument/2006/math">
                    <m:d>
                      <m:dPr>
                        <m:ctrlPr>
                          <a:rPr lang="en-US" i="1" baseline="0" dirty="0" smtClean="0">
                            <a:latin typeface="Cambria Math" panose="02040503050406030204" pitchFamily="18" charset="0"/>
                          </a:rPr>
                        </m:ctrlPr>
                      </m:dPr>
                      <m:e>
                        <m:r>
                          <a:rPr lang="en-US" i="1" baseline="0" dirty="0" smtClean="0">
                            <a:latin typeface="Cambria Math" panose="02040503050406030204" pitchFamily="18" charset="0"/>
                          </a:rPr>
                          <m:t>0,0,0,1</m:t>
                        </m:r>
                      </m:e>
                    </m:d>
                  </m:oMath>
                </a14:m>
                <a:r>
                  <a:rPr lang="en-US" baseline="0" dirty="0"/>
                  <a:t>.</a:t>
                </a:r>
              </a:p>
              <a:p>
                <a:endParaRPr lang="en-US" baseline="0" dirty="0"/>
              </a:p>
              <a:p>
                <a:r>
                  <a:rPr lang="en-US" baseline="0" dirty="0"/>
                  <a:t>There is difference between points and vectors (directions).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i="1" baseline="0" dirty="0" smtClean="0">
                        <a:latin typeface="Cambria Math" panose="02040503050406030204" pitchFamily="18" charset="0"/>
                      </a:rPr>
                      <m:t>(0,0,0,0) </m:t>
                    </m:r>
                  </m:oMath>
                </a14:m>
                <a:r>
                  <a:rPr lang="en-US" baseline="0" dirty="0"/>
                  <a:t>is omitted and does not represent any points; However, in CG this represents the </a:t>
                </a:r>
                <a14:m>
                  <m:oMath xmlns:m="http://schemas.openxmlformats.org/officeDocument/2006/math">
                    <m:r>
                      <a:rPr lang="en-US" i="1" baseline="0" dirty="0" smtClean="0">
                        <a:latin typeface="Cambria Math" panose="02040503050406030204" pitchFamily="18" charset="0"/>
                      </a:rPr>
                      <m:t>(0,0,0) </m:t>
                    </m:r>
                  </m:oMath>
                </a14:m>
                <a:r>
                  <a:rPr lang="en-US" baseline="0" dirty="0"/>
                  <a:t>vector in Cartesian coordinates.</a:t>
                </a:r>
              </a:p>
              <a:p>
                <a:endParaRPr lang="en-US" baseline="0" dirty="0"/>
              </a:p>
              <a:p>
                <a:r>
                  <a:rPr lang="en-US" baseline="0" dirty="0"/>
                  <a:t>Multiplying a point by a non-zero number results in the same point.</a:t>
                </a:r>
              </a:p>
              <a:p>
                <a:r>
                  <a:rPr lang="en-US" baseline="0" dirty="0"/>
                  <a:t>Any two points where one can be obtained by multiplying the other by a non-zero number are the same.</a:t>
                </a:r>
              </a:p>
              <a:p>
                <a:endParaRPr lang="en-US" baseline="0" dirty="0"/>
              </a:p>
              <a:p>
                <a:r>
                  <a:rPr lang="en-US" baseline="0" dirty="0"/>
                  <a:t>As in the mathematical definition,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,0</m:t>
                        </m:r>
                      </m:e>
                    </m:d>
                  </m:oMath>
                </a14:m>
                <a:r>
                  <a:rPr lang="en-US" baseline="0" dirty="0"/>
                  <a:t> and </a:t>
                </a:r>
                <a14:m>
                  <m:oMath xmlns:m="http://schemas.openxmlformats.org/officeDocument/2006/math">
                    <m:r>
                      <a:rPr lang="en-US" b="0" i="1" baseline="0" smtClean="0">
                        <a:latin typeface="Cambria Math" panose="02040503050406030204" pitchFamily="18" charset="0"/>
                      </a:rPr>
                      <m:t>(</m:t>
                    </m:r>
                    <m:r>
                      <a:rPr lang="en-US" b="0" i="1" baseline="0" smtClean="0">
                        <a:latin typeface="Cambria Math" panose="02040503050406030204" pitchFamily="18" charset="0"/>
                      </a:rPr>
                      <m:t>𝑘𝑥</m:t>
                    </m:r>
                    <m:r>
                      <a:rPr lang="en-US" b="0" i="1" baseline="0" smtClean="0">
                        <a:latin typeface="Cambria Math" panose="02040503050406030204" pitchFamily="18" charset="0"/>
                      </a:rPr>
                      <m:t>,</m:t>
                    </m:r>
                    <m:r>
                      <a:rPr lang="en-US" b="0" i="1" baseline="0" smtClean="0">
                        <a:latin typeface="Cambria Math" panose="02040503050406030204" pitchFamily="18" charset="0"/>
                      </a:rPr>
                      <m:t>𝑘𝑦</m:t>
                    </m:r>
                    <m:r>
                      <a:rPr lang="en-US" b="0" i="1" baseline="0" smtClean="0">
                        <a:latin typeface="Cambria Math" panose="02040503050406030204" pitchFamily="18" charset="0"/>
                      </a:rPr>
                      <m:t>.</m:t>
                    </m:r>
                    <m:r>
                      <a:rPr lang="en-US" b="0" i="1" baseline="0" smtClean="0">
                        <a:latin typeface="Cambria Math" panose="02040503050406030204" pitchFamily="18" charset="0"/>
                      </a:rPr>
                      <m:t>𝑘𝑧</m:t>
                    </m:r>
                    <m:r>
                      <a:rPr lang="en-US" b="0" i="1" baseline="0" smtClean="0">
                        <a:latin typeface="Cambria Math" panose="02040503050406030204" pitchFamily="18" charset="0"/>
                      </a:rPr>
                      <m:t>,0)</m:t>
                    </m:r>
                  </m:oMath>
                </a14:m>
                <a:r>
                  <a:rPr lang="en-US" baseline="0" dirty="0"/>
                  <a:t> are the same directions thus they are the same; However, in computer graphics these are two different vectors representing the same direction with different sizes.</a:t>
                </a:r>
              </a:p>
              <a:p>
                <a:endParaRPr lang="en-US" baseline="0" dirty="0"/>
              </a:p>
              <a:p>
                <a:r>
                  <a:rPr lang="en-US" baseline="0" dirty="0"/>
                  <a:t>Any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m:t>
                        </m:r>
                        <m:r>
                          <a:rPr lang="en-US" b="0" i="1" baseline="0" smtClean="0">
                            <a:latin typeface="Cambria Math" panose="02040503050406030204" pitchFamily="18" charset="0"/>
                          </a:rPr>
                          <m:t>𝑤</m:t>
                        </m:r>
                      </m:e>
                    </m:d>
                  </m:oMath>
                </a14:m>
                <a:r>
                  <a:rPr lang="en-US" baseline="0" dirty="0"/>
                  <a:t> where </a:t>
                </a:r>
                <a14:m>
                  <m:oMath xmlns:m="http://schemas.openxmlformats.org/officeDocument/2006/math">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oMath>
                </a14:m>
                <a:r>
                  <a:rPr lang="en-US" baseline="0" dirty="0"/>
                  <a:t> and </a:t>
                </a:r>
                <a14:m>
                  <m:oMath xmlns:m="http://schemas.openxmlformats.org/officeDocument/2006/math">
                    <m:r>
                      <a:rPr lang="en-US" b="0" i="1" baseline="0" smtClean="0">
                        <a:latin typeface="Cambria Math" panose="02040503050406030204" pitchFamily="18" charset="0"/>
                      </a:rPr>
                      <m:t>𝑤</m:t>
                    </m:r>
                  </m:oMath>
                </a14:m>
                <a:r>
                  <a:rPr lang="en-US" baseline="0" dirty="0"/>
                  <a:t> are not all zeros represent a point in Cartesian coordinates.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Even though </a:t>
                </a:r>
                <a14:m>
                  <m:oMath xmlns:m="http://schemas.openxmlformats.org/officeDocument/2006/math">
                    <m:r>
                      <a:rPr lang="en-US" i="1" baseline="0" dirty="0" smtClean="0">
                        <a:latin typeface="Cambria Math" panose="02040503050406030204" pitchFamily="18" charset="0"/>
                      </a:rPr>
                      <m:t>𝑤</m:t>
                    </m:r>
                  </m:oMath>
                </a14:m>
                <a:r>
                  <a:rPr lang="en-US" baseline="0" dirty="0"/>
                  <a:t> can be any non-zero, it’s common to normalize the vector by it’s </a:t>
                </a:r>
                <a14:m>
                  <m:oMath xmlns:m="http://schemas.openxmlformats.org/officeDocument/2006/math">
                    <m:r>
                      <a:rPr lang="en-US" b="0" i="1" baseline="0" smtClean="0">
                        <a:latin typeface="Cambria Math" panose="02040503050406030204" pitchFamily="18" charset="0"/>
                      </a:rPr>
                      <m:t>𝑤</m:t>
                    </m:r>
                  </m:oMath>
                </a14:m>
                <a:r>
                  <a:rPr lang="en-US" baseline="0" dirty="0"/>
                  <a:t> 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Using homogeneous coordinates allows linear transformations that are non-linear on Cartesian coordinates, such as projection.</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origin is </a:t>
                </a:r>
                <a:r>
                  <a:rPr lang="en-US" i="0" baseline="0" dirty="0" smtClean="0">
                    <a:latin typeface="Cambria Math" panose="02040503050406030204" pitchFamily="18" charset="0"/>
                  </a:rPr>
                  <a:t>(0,0,0,1)</a:t>
                </a:r>
                <a:r>
                  <a:rPr lang="en-US" baseline="0" dirty="0" smtClean="0"/>
                  <a:t>.</a:t>
                </a:r>
              </a:p>
              <a:p>
                <a:endParaRPr lang="en-US" baseline="0" dirty="0" smtClean="0"/>
              </a:p>
              <a:p>
                <a:r>
                  <a:rPr lang="en-US" baseline="0" dirty="0" smtClean="0"/>
                  <a:t>There is difference between points and vectors (directions).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latin typeface="Cambria Math" panose="02040503050406030204" pitchFamily="18" charset="0"/>
                  </a:rPr>
                  <a:t>(0,0,0,0) </a:t>
                </a:r>
                <a:r>
                  <a:rPr lang="en-US" baseline="0" dirty="0" smtClean="0"/>
                  <a:t>is omitted and does not represent any points; However, in CG this represents the </a:t>
                </a:r>
                <a:r>
                  <a:rPr lang="en-US" i="0" baseline="0" dirty="0" smtClean="0">
                    <a:latin typeface="Cambria Math" panose="02040503050406030204" pitchFamily="18" charset="0"/>
                  </a:rPr>
                  <a:t>(0,0,0) </a:t>
                </a:r>
                <a:r>
                  <a:rPr lang="en-US" baseline="0" dirty="0" smtClean="0"/>
                  <a:t>vector in Cartesian coordinates.</a:t>
                </a:r>
              </a:p>
              <a:p>
                <a:endParaRPr lang="en-US" baseline="0" dirty="0" smtClean="0"/>
              </a:p>
              <a:p>
                <a:r>
                  <a:rPr lang="en-US" baseline="0" dirty="0" smtClean="0"/>
                  <a:t>Multiplying a point by a non-zero number results in the same point.</a:t>
                </a:r>
              </a:p>
              <a:p>
                <a:r>
                  <a:rPr lang="en-US" baseline="0" dirty="0" smtClean="0"/>
                  <a:t>Any two points where one can be obtained by multiplying the other by a non-zero number are the same.</a:t>
                </a:r>
              </a:p>
              <a:p>
                <a:endParaRPr lang="en-US" baseline="0" dirty="0" smtClean="0"/>
              </a:p>
              <a:p>
                <a:r>
                  <a:rPr lang="en-US" baseline="0" dirty="0" smtClean="0"/>
                  <a:t>As in the mathematical definition, </a:t>
                </a:r>
                <a:r>
                  <a:rPr lang="en-US" b="0" i="0" baseline="0" smtClean="0">
                    <a:latin typeface="Cambria Math" panose="02040503050406030204" pitchFamily="18" charset="0"/>
                  </a:rPr>
                  <a:t>(𝑥,𝑦,𝑧,0)</a:t>
                </a:r>
                <a:r>
                  <a:rPr lang="en-US" baseline="0" dirty="0" smtClean="0"/>
                  <a:t> and </a:t>
                </a:r>
                <a:r>
                  <a:rPr lang="en-US" b="0" i="0" baseline="0" smtClean="0">
                    <a:latin typeface="Cambria Math" panose="02040503050406030204" pitchFamily="18" charset="0"/>
                  </a:rPr>
                  <a:t>(𝑘𝑥,𝑘𝑦.𝑘𝑧,0)</a:t>
                </a:r>
                <a:r>
                  <a:rPr lang="en-US" baseline="0" dirty="0" smtClean="0"/>
                  <a:t> are the same directions thus they are the same; However, in computer graphics these are two different vectors representing the same direction with different sizes.</a:t>
                </a:r>
              </a:p>
              <a:p>
                <a:endParaRPr lang="en-US" baseline="0" dirty="0" smtClean="0"/>
              </a:p>
              <a:p>
                <a:r>
                  <a:rPr lang="en-US" baseline="0" dirty="0" smtClean="0"/>
                  <a:t>Any </a:t>
                </a:r>
                <a:r>
                  <a:rPr lang="en-US" b="0" i="0" baseline="0" smtClean="0">
                    <a:latin typeface="Cambria Math" panose="02040503050406030204" pitchFamily="18" charset="0"/>
                  </a:rPr>
                  <a:t>(𝑥,𝑦,𝑧,𝑤)</a:t>
                </a:r>
                <a:r>
                  <a:rPr lang="en-US" baseline="0" dirty="0" smtClean="0"/>
                  <a:t> where </a:t>
                </a:r>
                <a:r>
                  <a:rPr lang="en-US" b="0" i="0" baseline="0" smtClean="0">
                    <a:latin typeface="Cambria Math" panose="02040503050406030204" pitchFamily="18" charset="0"/>
                  </a:rPr>
                  <a:t>𝑥,𝑦,𝑧</a:t>
                </a:r>
                <a:r>
                  <a:rPr lang="en-US" baseline="0" dirty="0" smtClean="0"/>
                  <a:t> and </a:t>
                </a:r>
                <a:r>
                  <a:rPr lang="en-US" b="0" i="0" baseline="0" smtClean="0">
                    <a:latin typeface="Cambria Math" panose="02040503050406030204" pitchFamily="18" charset="0"/>
                  </a:rPr>
                  <a:t>𝑤</a:t>
                </a:r>
                <a:r>
                  <a:rPr lang="en-US" baseline="0" dirty="0" smtClean="0"/>
                  <a:t> are not all zeros represent a point in Cartesian coordinates.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 though </a:t>
                </a:r>
                <a:r>
                  <a:rPr lang="en-US" i="0" baseline="0" dirty="0" smtClean="0">
                    <a:latin typeface="Cambria Math" panose="02040503050406030204" pitchFamily="18" charset="0"/>
                  </a:rPr>
                  <a:t>𝑤</a:t>
                </a:r>
                <a:r>
                  <a:rPr lang="en-US" baseline="0" dirty="0" smtClean="0"/>
                  <a:t> can be any non-zero, it’s common to normalize the vector by it’s </a:t>
                </a:r>
                <a:r>
                  <a:rPr lang="en-US" b="0" i="0" baseline="0" smtClean="0">
                    <a:latin typeface="Cambria Math" panose="02040503050406030204" pitchFamily="18" charset="0"/>
                  </a:rPr>
                  <a:t>𝑤</a:t>
                </a:r>
                <a:r>
                  <a:rPr lang="en-US" baseline="0" dirty="0" smtClean="0"/>
                  <a:t> 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homogeneous coordinates allows linear transformations that are non-linear on Cartesian coordinates, such as projection.</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4</a:t>
            </a:fld>
            <a:endParaRPr lang="en-US" dirty="0"/>
          </a:p>
        </p:txBody>
      </p:sp>
    </p:spTree>
    <p:extLst>
      <p:ext uri="{BB962C8B-B14F-4D97-AF65-F5344CB8AC3E}">
        <p14:creationId xmlns:p14="http://schemas.microsoft.com/office/powerpoint/2010/main" val="87745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As we discussed on the previous</a:t>
                </a:r>
                <a:r>
                  <a:rPr lang="en-US" baseline="0" dirty="0"/>
                  <a:t> slide,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,0</m:t>
                        </m:r>
                      </m:e>
                    </m:d>
                  </m:oMath>
                </a14:m>
                <a:r>
                  <a:rPr lang="en-US" baseline="0" dirty="0"/>
                  <a:t>, where not all </a:t>
                </a:r>
                <a14:m>
                  <m:oMath xmlns:m="http://schemas.openxmlformats.org/officeDocument/2006/math">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oMath>
                </a14:m>
                <a:r>
                  <a:rPr lang="en-US" baseline="0" dirty="0"/>
                  <a:t> and </a:t>
                </a:r>
                <a14:m>
                  <m:oMath xmlns:m="http://schemas.openxmlformats.org/officeDocument/2006/math">
                    <m:r>
                      <a:rPr lang="en-US" b="0" i="1" baseline="0" smtClean="0">
                        <a:latin typeface="Cambria Math" panose="02040503050406030204" pitchFamily="18" charset="0"/>
                      </a:rPr>
                      <m:t>𝑧</m:t>
                    </m:r>
                  </m:oMath>
                </a14:m>
                <a:r>
                  <a:rPr lang="en-US" baseline="0" dirty="0"/>
                  <a:t> are zero represents a vector and </a:t>
                </a:r>
                <a14:m>
                  <m:oMath xmlns:m="http://schemas.openxmlformats.org/officeDocument/2006/math">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𝑥</m:t>
                        </m:r>
                        <m:r>
                          <a:rPr lang="en-US" b="0" i="1" baseline="0" smtClean="0">
                            <a:latin typeface="Cambria Math" panose="02040503050406030204" pitchFamily="18" charset="0"/>
                          </a:rPr>
                          <m:t>,</m:t>
                        </m:r>
                        <m:r>
                          <a:rPr lang="en-US" b="0" i="1" baseline="0" smtClean="0">
                            <a:latin typeface="Cambria Math" panose="02040503050406030204" pitchFamily="18" charset="0"/>
                          </a:rPr>
                          <m:t>𝑦</m:t>
                        </m:r>
                        <m:r>
                          <a:rPr lang="en-US" b="0" i="1" baseline="0" smtClean="0">
                            <a:latin typeface="Cambria Math" panose="02040503050406030204" pitchFamily="18" charset="0"/>
                          </a:rPr>
                          <m:t>,</m:t>
                        </m:r>
                        <m:r>
                          <a:rPr lang="en-US" b="0" i="1" baseline="0" smtClean="0">
                            <a:latin typeface="Cambria Math" panose="02040503050406030204" pitchFamily="18" charset="0"/>
                          </a:rPr>
                          <m:t>𝑧</m:t>
                        </m:r>
                        <m:r>
                          <a:rPr lang="en-US" b="0" i="1" baseline="0" smtClean="0">
                            <a:latin typeface="Cambria Math" panose="02040503050406030204" pitchFamily="18" charset="0"/>
                          </a:rPr>
                          <m:t>,</m:t>
                        </m:r>
                        <m:r>
                          <a:rPr lang="en-US" b="0" i="1" baseline="0" smtClean="0">
                            <a:latin typeface="Cambria Math" panose="02040503050406030204" pitchFamily="18" charset="0"/>
                          </a:rPr>
                          <m:t>𝑤</m:t>
                        </m:r>
                      </m:e>
                    </m:d>
                  </m:oMath>
                </a14:m>
                <a:r>
                  <a:rPr lang="en-US" baseline="0" dirty="0"/>
                  <a:t> for a non-zero </a:t>
                </a:r>
                <a14:m>
                  <m:oMath xmlns:m="http://schemas.openxmlformats.org/officeDocument/2006/math">
                    <m:r>
                      <a:rPr lang="en-US" b="0" i="1" baseline="0" smtClean="0">
                        <a:latin typeface="Cambria Math" panose="02040503050406030204" pitchFamily="18" charset="0"/>
                      </a:rPr>
                      <m:t>𝑤</m:t>
                    </m:r>
                  </m:oMath>
                </a14:m>
                <a:r>
                  <a:rPr lang="en-US" baseline="0" dirty="0"/>
                  <a:t> represents a point, so in homogeneous coordinates there is a difference between the points and vectors and the operations on them.</a:t>
                </a:r>
              </a:p>
              <a:p>
                <a:endParaRPr lang="en-US" baseline="0" dirty="0"/>
              </a:p>
              <a:p>
                <a:r>
                  <a:rPr lang="en-US" baseline="0" dirty="0"/>
                  <a:t>As you can see there is no summation of two points in the list above, that doesn’t mean that you can’t add two points together, of course you can, since each point is a 4D vector, it’s just it doesn’t mean a certain thing, and mostly isn’t done.</a:t>
                </a:r>
              </a:p>
            </p:txBody>
          </p:sp>
        </mc:Choice>
        <mc:Fallback xmlns="">
          <p:sp>
            <p:nvSpPr>
              <p:cNvPr id="3" name="Notes Placeholder 2"/>
              <p:cNvSpPr>
                <a:spLocks noGrp="1"/>
              </p:cNvSpPr>
              <p:nvPr>
                <p:ph type="body" idx="1"/>
              </p:nvPr>
            </p:nvSpPr>
            <p:spPr/>
            <p:txBody>
              <a:bodyPr/>
              <a:lstStyle/>
              <a:p>
                <a:r>
                  <a:rPr lang="en-US" dirty="0" smtClean="0"/>
                  <a:t>As we discussed in the previous</a:t>
                </a:r>
                <a:r>
                  <a:rPr lang="en-US" baseline="0" dirty="0" smtClean="0"/>
                  <a:t> slide, </a:t>
                </a:r>
                <a:r>
                  <a:rPr lang="en-US" b="0" i="0" baseline="0" smtClean="0">
                    <a:latin typeface="Cambria Math" panose="02040503050406030204" pitchFamily="18" charset="0"/>
                  </a:rPr>
                  <a:t>(𝑥,𝑦,𝑧,0)</a:t>
                </a:r>
                <a:r>
                  <a:rPr lang="en-US" baseline="0" dirty="0" smtClean="0"/>
                  <a:t>, where not all </a:t>
                </a:r>
                <a:r>
                  <a:rPr lang="en-US" b="0" i="0" baseline="0" smtClean="0">
                    <a:latin typeface="Cambria Math" panose="02040503050406030204" pitchFamily="18" charset="0"/>
                  </a:rPr>
                  <a:t>𝑥,𝑦</a:t>
                </a:r>
                <a:r>
                  <a:rPr lang="en-US" baseline="0" dirty="0" smtClean="0"/>
                  <a:t> and </a:t>
                </a:r>
                <a:r>
                  <a:rPr lang="en-US" b="0" i="0" baseline="0" smtClean="0">
                    <a:latin typeface="Cambria Math" panose="02040503050406030204" pitchFamily="18" charset="0"/>
                  </a:rPr>
                  <a:t>𝑧</a:t>
                </a:r>
                <a:r>
                  <a:rPr lang="en-US" baseline="0" dirty="0" smtClean="0"/>
                  <a:t> are zero represents a vector and </a:t>
                </a:r>
                <a:r>
                  <a:rPr lang="en-US" b="0" i="0" baseline="0" smtClean="0">
                    <a:latin typeface="Cambria Math" panose="02040503050406030204" pitchFamily="18" charset="0"/>
                  </a:rPr>
                  <a:t>(𝑥,𝑦,𝑧,𝑤)</a:t>
                </a:r>
                <a:r>
                  <a:rPr lang="en-US" baseline="0" dirty="0" smtClean="0"/>
                  <a:t> for a non-zero </a:t>
                </a:r>
                <a:r>
                  <a:rPr lang="en-US" b="0" i="0" baseline="0" smtClean="0">
                    <a:latin typeface="Cambria Math" panose="02040503050406030204" pitchFamily="18" charset="0"/>
                  </a:rPr>
                  <a:t>𝑤</a:t>
                </a:r>
                <a:r>
                  <a:rPr lang="en-US" baseline="0" dirty="0" smtClean="0"/>
                  <a:t> represents a point, so in homogeneous coordinates there is a difference between the points and vectors and the operations on them.</a:t>
                </a:r>
              </a:p>
              <a:p>
                <a:endParaRPr lang="en-US" baseline="0" dirty="0" smtClean="0"/>
              </a:p>
              <a:p>
                <a:r>
                  <a:rPr lang="en-US" baseline="0" dirty="0" smtClean="0"/>
                  <a:t>As you can see there is no summation of two points in the list above, that doesn’t mean that you can add two points together, you certainly can, since each point is a 4D vector, it’s just it doesn’t mean a certain thing, and mostly isn’t done.</a:t>
                </a:r>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5</a:t>
            </a:fld>
            <a:endParaRPr lang="en-US" dirty="0"/>
          </a:p>
        </p:txBody>
      </p:sp>
    </p:spTree>
    <p:extLst>
      <p:ext uri="{BB962C8B-B14F-4D97-AF65-F5344CB8AC3E}">
        <p14:creationId xmlns:p14="http://schemas.microsoft.com/office/powerpoint/2010/main" val="134282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Length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is represented </a:t>
                </a:r>
                <a:r>
                  <a:rPr lang="en-US" baseline="0" dirty="0"/>
                  <a:t>by the notation </a:t>
                </a:r>
                <a14:m>
                  <m:oMath xmlns:m="http://schemas.openxmlformats.org/officeDocument/2006/math">
                    <m:d>
                      <m:dPr>
                        <m:begChr m:val="|"/>
                        <m:endChr m:val="|"/>
                        <m:ctrlPr>
                          <a:rPr lang="en-US" i="1" baseline="0" smtClean="0">
                            <a:latin typeface="Cambria Math" panose="02040503050406030204" pitchFamily="18" charset="0"/>
                          </a:rPr>
                        </m:ctrlPr>
                      </m:dPr>
                      <m:e>
                        <m:r>
                          <a:rPr lang="en-US" b="0" i="1" baseline="0" smtClean="0">
                            <a:latin typeface="Cambria Math" panose="02040503050406030204" pitchFamily="18" charset="0"/>
                          </a:rPr>
                          <m:t>𝐴</m:t>
                        </m:r>
                      </m:e>
                    </m:d>
                  </m:oMath>
                </a14:m>
                <a:r>
                  <a:rPr lang="en-US" dirty="0"/>
                  <a:t>.</a:t>
                </a:r>
              </a:p>
              <a:p>
                <a:r>
                  <a:rPr lang="en-US" dirty="0"/>
                  <a:t>Any vector such</a:t>
                </a:r>
                <a:r>
                  <a:rPr lang="en-US" baseline="0" dirty="0"/>
                  <a:t> that </a:t>
                </a:r>
                <a14:m>
                  <m:oMath xmlns:m="http://schemas.openxmlformats.org/officeDocument/2006/math">
                    <m:d>
                      <m:dPr>
                        <m:begChr m:val="|"/>
                        <m:endChr m:val="|"/>
                        <m:ctrlPr>
                          <a:rPr lang="en-US" i="1" baseline="0" smtClean="0">
                            <a:latin typeface="Cambria Math" panose="02040503050406030204" pitchFamily="18" charset="0"/>
                          </a:rPr>
                        </m:ctrlPr>
                      </m:dPr>
                      <m:e>
                        <m:r>
                          <a:rPr lang="en-US" b="0" i="1" baseline="0" smtClean="0">
                            <a:latin typeface="Cambria Math" panose="02040503050406030204" pitchFamily="18" charset="0"/>
                          </a:rPr>
                          <m:t>𝐴</m:t>
                        </m:r>
                      </m:e>
                    </m:d>
                    <m:r>
                      <a:rPr lang="en-US" b="0" i="1" baseline="0" smtClean="0">
                        <a:latin typeface="Cambria Math" panose="02040503050406030204" pitchFamily="18" charset="0"/>
                      </a:rPr>
                      <m:t>=1</m:t>
                    </m:r>
                  </m:oMath>
                </a14:m>
                <a:r>
                  <a:rPr lang="en-US" dirty="0"/>
                  <a:t> is a unit vector.</a:t>
                </a:r>
              </a:p>
            </p:txBody>
          </p:sp>
        </mc:Choice>
        <mc:Fallback xmlns="">
          <p:sp>
            <p:nvSpPr>
              <p:cNvPr id="3" name="Notes Placeholder 2"/>
              <p:cNvSpPr>
                <a:spLocks noGrp="1"/>
              </p:cNvSpPr>
              <p:nvPr>
                <p:ph type="body" idx="1"/>
              </p:nvPr>
            </p:nvSpPr>
            <p:spPr/>
            <p:txBody>
              <a:bodyPr/>
              <a:lstStyle/>
              <a:p>
                <a:r>
                  <a:rPr lang="en-US" dirty="0" smtClean="0"/>
                  <a:t>Length of </a:t>
                </a:r>
                <a:r>
                  <a:rPr lang="en-US" b="0" i="0" smtClean="0">
                    <a:latin typeface="Cambria Math" panose="02040503050406030204" pitchFamily="18" charset="0"/>
                  </a:rPr>
                  <a:t>𝐴(𝑥,𝑦,𝑧,𝑤</a:t>
                </a:r>
                <a:r>
                  <a:rPr lang="en-US" dirty="0" smtClean="0"/>
                  <a:t>) is represented </a:t>
                </a:r>
                <a:r>
                  <a:rPr lang="en-US" baseline="0" dirty="0" smtClean="0"/>
                  <a:t>by </a:t>
                </a:r>
                <a:r>
                  <a:rPr lang="en-US" baseline="0" smtClean="0"/>
                  <a:t>the notation </a:t>
                </a:r>
                <a:r>
                  <a:rPr lang="en-US" i="0" baseline="0" smtClean="0">
                    <a:latin typeface="Cambria Math" panose="02040503050406030204" pitchFamily="18" charset="0"/>
                  </a:rPr>
                  <a:t>|</a:t>
                </a:r>
                <a:r>
                  <a:rPr lang="en-US" b="0" i="0" baseline="0" smtClean="0">
                    <a:latin typeface="Cambria Math" panose="02040503050406030204" pitchFamily="18" charset="0"/>
                  </a:rPr>
                  <a:t>𝐴|</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F1873F7C-74B2-4EF0-A184-5721C06FB36E}" type="slidenum">
              <a:rPr lang="en-US" smtClean="0"/>
              <a:t>6</a:t>
            </a:fld>
            <a:endParaRPr lang="en-US" dirty="0"/>
          </a:p>
        </p:txBody>
      </p:sp>
    </p:spTree>
    <p:extLst>
      <p:ext uri="{BB962C8B-B14F-4D97-AF65-F5344CB8AC3E}">
        <p14:creationId xmlns:p14="http://schemas.microsoft.com/office/powerpoint/2010/main" val="113725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summation of two vectors results in a vector that represents the summation the Cartesian representation of operands.</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7</a:t>
            </a:fld>
            <a:endParaRPr lang="en-US" dirty="0"/>
          </a:p>
        </p:txBody>
      </p:sp>
    </p:spTree>
    <p:extLst>
      <p:ext uri="{BB962C8B-B14F-4D97-AF65-F5344CB8AC3E}">
        <p14:creationId xmlns:p14="http://schemas.microsoft.com/office/powerpoint/2010/main" val="368852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summation of two vectors results in a vector that represents the summation the Cartesian representation of operands.</a:t>
            </a:r>
            <a:endParaRPr lang="en-US" dirty="0"/>
          </a:p>
        </p:txBody>
      </p:sp>
      <p:sp>
        <p:nvSpPr>
          <p:cNvPr id="4" name="Slide Number Placeholder 3"/>
          <p:cNvSpPr>
            <a:spLocks noGrp="1"/>
          </p:cNvSpPr>
          <p:nvPr>
            <p:ph type="sldNum" sz="quarter" idx="10"/>
          </p:nvPr>
        </p:nvSpPr>
        <p:spPr/>
        <p:txBody>
          <a:bodyPr/>
          <a:lstStyle/>
          <a:p>
            <a:fld id="{F1873F7C-74B2-4EF0-A184-5721C06FB36E}" type="slidenum">
              <a:rPr lang="en-US" smtClean="0"/>
              <a:t>8</a:t>
            </a:fld>
            <a:endParaRPr lang="en-US" dirty="0"/>
          </a:p>
        </p:txBody>
      </p:sp>
    </p:spTree>
    <p:extLst>
      <p:ext uri="{BB962C8B-B14F-4D97-AF65-F5344CB8AC3E}">
        <p14:creationId xmlns:p14="http://schemas.microsoft.com/office/powerpoint/2010/main" val="88388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Summation of a vector and a point results in a point that represents the translation of the point by the vector.</a:t>
            </a:r>
          </a:p>
        </p:txBody>
      </p:sp>
      <p:sp>
        <p:nvSpPr>
          <p:cNvPr id="4" name="Slide Number Placeholder 3"/>
          <p:cNvSpPr>
            <a:spLocks noGrp="1"/>
          </p:cNvSpPr>
          <p:nvPr>
            <p:ph type="sldNum" sz="quarter" idx="10"/>
          </p:nvPr>
        </p:nvSpPr>
        <p:spPr/>
        <p:txBody>
          <a:bodyPr/>
          <a:lstStyle/>
          <a:p>
            <a:fld id="{F1873F7C-74B2-4EF0-A184-5721C06FB36E}" type="slidenum">
              <a:rPr lang="en-US" smtClean="0"/>
              <a:t>9</a:t>
            </a:fld>
            <a:endParaRPr lang="en-US" dirty="0"/>
          </a:p>
        </p:txBody>
      </p:sp>
    </p:spTree>
    <p:extLst>
      <p:ext uri="{BB962C8B-B14F-4D97-AF65-F5344CB8AC3E}">
        <p14:creationId xmlns:p14="http://schemas.microsoft.com/office/powerpoint/2010/main" val="139833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D7AC5D-C935-4DF3-AD69-B39324FD3E47}"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872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88991A-1D39-480B-A5B5-2C72F3857A93}"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426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0D6AC8B-AFF6-401F-9ED5-AF1E8AA0AB78}"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418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C0694A-9E2B-4AD0-8D34-66BDEB55CDC2}"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687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0BE46B-C47F-4A7C-901C-968239D731D8}"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76533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61418EB-7470-4819-80C6-DF021EDCDA80}" type="datetime1">
              <a:rPr lang="en-US" smtClean="0"/>
              <a:t>11/20/2017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450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45E8AE-AC64-4D36-9413-F056800F2F44}" type="datetime1">
              <a:rPr lang="en-US" smtClean="0"/>
              <a:t>11/20/2017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27194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BD672-5AE2-4F76-87A2-627C5561B63C}"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2336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3561F-1D60-4137-80D9-712B07A76AB7}"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19989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32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3" name="TextBox 2"/>
          <p:cNvSpPr txBox="1"/>
          <p:nvPr userDrawn="1"/>
        </p:nvSpPr>
        <p:spPr>
          <a:xfrm>
            <a:off x="7596464" y="3478841"/>
            <a:ext cx="417738" cy="554618"/>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0655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D6EF604-9D52-4A7F-9D9B-701A5F3E44B6}"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972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D42492-99FA-4937-81BC-1F63E0AA1866}" type="datetime1">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679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1FCF26-2EA3-4CF8-8D10-B4D30E0A4B98}"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825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27A485-2E71-49A4-9DC5-E9BF7B37F096}" type="datetime1">
              <a:rPr lang="en-US" smtClean="0"/>
              <a:t>11/20/2017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0771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D51906-49EE-4CE1-8706-C7924DBB1FEE}" type="datetime1">
              <a:rPr lang="en-US" smtClean="0"/>
              <a:t>11/20/2017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4117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9500988-ACB7-4F47-8151-C162D4B580E0}" type="datetime1">
              <a:rPr lang="en-US" smtClean="0"/>
              <a:t>11/20/2017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7572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8D365BA-2696-4280-BDE3-A3A2112D86F7}" type="datetime1">
              <a:rPr lang="en-US" smtClean="0"/>
              <a:t>11/20/2017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9517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7FC629-71BB-4FE3-AA15-90EB14A2868F}" type="datetime1">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682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F488FF3-97A2-48B3-A103-38B928F5CD8B}" type="datetime1">
              <a:rPr lang="en-US" smtClean="0"/>
              <a:t>11/20/2017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608522837"/>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633439"/>
      </p:ext>
    </p:extLst>
  </p:cSld>
  <p:clrMap bg1="lt1" tx1="dk1" bg2="lt2" tx2="dk2" accent1="accent1" accent2="accent2" accent3="accent3" accent4="accent4" accent5="accent5" accent6="accent6" hlink="hlink" folHlink="folHlink"/>
  <p:sldLayoutIdLst>
    <p:sldLayoutId id="2147483725" r:id="rId1"/>
    <p:sldLayoutId id="214748372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customXml" Target="../../customXml/item30.xml"/><Relationship Id="rId7" Type="http://schemas.openxmlformats.org/officeDocument/2006/relationships/image" Target="../media/image7.png"/><Relationship Id="rId12" Type="http://schemas.openxmlformats.org/officeDocument/2006/relationships/image" Target="../media/image19.png"/><Relationship Id="rId2" Type="http://schemas.openxmlformats.org/officeDocument/2006/relationships/customXml" Target="../../customXml/item26.xml"/><Relationship Id="rId1" Type="http://schemas.openxmlformats.org/officeDocument/2006/relationships/customXml" Target="../../customXml/item7.xml"/><Relationship Id="rId6" Type="http://schemas.openxmlformats.org/officeDocument/2006/relationships/notesSlide" Target="../notesSlides/notesSlide10.xml"/><Relationship Id="rId11" Type="http://schemas.openxmlformats.org/officeDocument/2006/relationships/image" Target="../media/image18.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customXml" Target="../../customXml/item16.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customXml/item22.xml"/><Relationship Id="rId7" Type="http://schemas.openxmlformats.org/officeDocument/2006/relationships/image" Target="../media/image11.png"/><Relationship Id="rId12" Type="http://schemas.openxmlformats.org/officeDocument/2006/relationships/image" Target="../media/image22.png"/><Relationship Id="rId2" Type="http://schemas.openxmlformats.org/officeDocument/2006/relationships/customXml" Target="../../customXml/item5.xml"/><Relationship Id="rId1" Type="http://schemas.openxmlformats.org/officeDocument/2006/relationships/customXml" Target="../../customXml/item20.xml"/><Relationship Id="rId6" Type="http://schemas.openxmlformats.org/officeDocument/2006/relationships/image" Target="../media/image7.png"/><Relationship Id="rId11" Type="http://schemas.openxmlformats.org/officeDocument/2006/relationships/image" Target="../media/image21.png"/><Relationship Id="rId5" Type="http://schemas.openxmlformats.org/officeDocument/2006/relationships/notesSlide" Target="../notesSlides/notesSlide12.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customXml/item28.xml"/><Relationship Id="rId7" Type="http://schemas.openxmlformats.org/officeDocument/2006/relationships/image" Target="../media/image11.png"/><Relationship Id="rId12" Type="http://schemas.openxmlformats.org/officeDocument/2006/relationships/image" Target="../media/image240.png"/><Relationship Id="rId2" Type="http://schemas.openxmlformats.org/officeDocument/2006/relationships/customXml" Target="../../customXml/item33.xml"/><Relationship Id="rId1" Type="http://schemas.openxmlformats.org/officeDocument/2006/relationships/customXml" Target="../../customXml/item10.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notesSlide" Target="../notesSlides/notesSlide14.xml"/><Relationship Id="rId10" Type="http://schemas.openxmlformats.org/officeDocument/2006/relationships/image" Target="../media/image2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customXml/item15.xml"/><Relationship Id="rId7" Type="http://schemas.openxmlformats.org/officeDocument/2006/relationships/image" Target="../media/image7.png"/><Relationship Id="rId12" Type="http://schemas.openxmlformats.org/officeDocument/2006/relationships/image" Target="../media/image26.png"/><Relationship Id="rId2" Type="http://schemas.openxmlformats.org/officeDocument/2006/relationships/customXml" Target="../../customXml/item17.xml"/><Relationship Id="rId1" Type="http://schemas.openxmlformats.org/officeDocument/2006/relationships/customXml" Target="../../customXml/item32.xml"/><Relationship Id="rId6" Type="http://schemas.openxmlformats.org/officeDocument/2006/relationships/notesSlide" Target="../notesSlides/notesSlide17.xml"/><Relationship Id="rId11" Type="http://schemas.openxmlformats.org/officeDocument/2006/relationships/image" Target="../media/image25.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customXml" Target="../../customXml/item25.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8.png"/><Relationship Id="rId3" Type="http://schemas.openxmlformats.org/officeDocument/2006/relationships/customXml" Target="../../customXml/item9.xml"/><Relationship Id="rId7" Type="http://schemas.openxmlformats.org/officeDocument/2006/relationships/image" Target="../media/image7.png"/><Relationship Id="rId12" Type="http://schemas.openxmlformats.org/officeDocument/2006/relationships/image" Target="../media/image19.png"/><Relationship Id="rId2" Type="http://schemas.openxmlformats.org/officeDocument/2006/relationships/customXml" Target="../../customXml/item35.xml"/><Relationship Id="rId1" Type="http://schemas.openxmlformats.org/officeDocument/2006/relationships/customXml" Target="../../customXml/item13.xml"/><Relationship Id="rId6" Type="http://schemas.openxmlformats.org/officeDocument/2006/relationships/notesSlide" Target="../notesSlides/notesSlide19.xml"/><Relationship Id="rId11"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customXml" Target="../../customXml/item23.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customXml/item14.xml"/><Relationship Id="rId7" Type="http://schemas.openxmlformats.org/officeDocument/2006/relationships/image" Target="../media/image11.png"/><Relationship Id="rId2" Type="http://schemas.openxmlformats.org/officeDocument/2006/relationships/customXml" Target="../../customXml/item11.xml"/><Relationship Id="rId1" Type="http://schemas.openxmlformats.org/officeDocument/2006/relationships/customXml" Target="../../customXml/item4.xml"/><Relationship Id="rId6" Type="http://schemas.openxmlformats.org/officeDocument/2006/relationships/image" Target="../media/image7.png"/><Relationship Id="rId11" Type="http://schemas.openxmlformats.org/officeDocument/2006/relationships/image" Target="../media/image31.png"/><Relationship Id="rId5" Type="http://schemas.openxmlformats.org/officeDocument/2006/relationships/notesSlide" Target="../notesSlides/notesSlide24.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customXml/item27.xml"/><Relationship Id="rId7" Type="http://schemas.openxmlformats.org/officeDocument/2006/relationships/image" Target="../media/image32.png"/><Relationship Id="rId2" Type="http://schemas.openxmlformats.org/officeDocument/2006/relationships/customXml" Target="../../customXml/item19.xml"/><Relationship Id="rId1" Type="http://schemas.openxmlformats.org/officeDocument/2006/relationships/customXml" Target="../../customXml/item3.xml"/><Relationship Id="rId6" Type="http://schemas.openxmlformats.org/officeDocument/2006/relationships/image" Target="../media/image7.png"/><Relationship Id="rId5" Type="http://schemas.openxmlformats.org/officeDocument/2006/relationships/notesSlide" Target="../notesSlides/notesSlide25.xml"/><Relationship Id="rId10" Type="http://schemas.openxmlformats.org/officeDocument/2006/relationships/image" Target="../media/image34.png"/><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customXml/item18.xml"/><Relationship Id="rId7" Type="http://schemas.openxmlformats.org/officeDocument/2006/relationships/image" Target="../media/image11.png"/><Relationship Id="rId2" Type="http://schemas.openxmlformats.org/officeDocument/2006/relationships/customXml" Target="../../customXml/item21.xml"/><Relationship Id="rId1" Type="http://schemas.openxmlformats.org/officeDocument/2006/relationships/customXml" Target="../../customXml/item6.xml"/><Relationship Id="rId6" Type="http://schemas.openxmlformats.org/officeDocument/2006/relationships/image" Target="../media/image7.png"/><Relationship Id="rId5" Type="http://schemas.openxmlformats.org/officeDocument/2006/relationships/notesSlide" Target="../notesSlides/notesSlide26.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png"/><Relationship Id="rId3" Type="http://schemas.openxmlformats.org/officeDocument/2006/relationships/customXml" Target="../../customXml/item8.xml"/><Relationship Id="rId7" Type="http://schemas.openxmlformats.org/officeDocument/2006/relationships/customXml" Target="../../customXml/item37.xml"/><Relationship Id="rId12" Type="http://schemas.openxmlformats.org/officeDocument/2006/relationships/image" Target="../media/image12.png"/><Relationship Id="rId17" Type="http://schemas.openxmlformats.org/officeDocument/2006/relationships/image" Target="../media/image39.png"/><Relationship Id="rId2" Type="http://schemas.openxmlformats.org/officeDocument/2006/relationships/customXml" Target="../../customXml/item36.xml"/><Relationship Id="rId16" Type="http://schemas.openxmlformats.org/officeDocument/2006/relationships/image" Target="../media/image38.png"/><Relationship Id="rId1" Type="http://schemas.openxmlformats.org/officeDocument/2006/relationships/customXml" Target="../../customXml/item29.xml"/><Relationship Id="rId6" Type="http://schemas.openxmlformats.org/officeDocument/2006/relationships/customXml" Target="../../customXml/item12.xml"/><Relationship Id="rId11" Type="http://schemas.openxmlformats.org/officeDocument/2006/relationships/image" Target="../media/image11.png"/><Relationship Id="rId5" Type="http://schemas.openxmlformats.org/officeDocument/2006/relationships/customXml" Target="../../customXml/item1.xml"/><Relationship Id="rId15" Type="http://schemas.openxmlformats.org/officeDocument/2006/relationships/image" Target="../media/image37.png"/><Relationship Id="rId10" Type="http://schemas.openxmlformats.org/officeDocument/2006/relationships/image" Target="../media/image7.png"/><Relationship Id="rId4" Type="http://schemas.openxmlformats.org/officeDocument/2006/relationships/customXml" Target="../../customXml/item2.xml"/><Relationship Id="rId9" Type="http://schemas.openxmlformats.org/officeDocument/2006/relationships/notesSlide" Target="../notesSlides/notesSlide28.xml"/><Relationship Id="rId1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hyperlink" Target="http://mathworld.wolfram.com/BarycentricCoordinates.html" TargetMode="External"/><Relationship Id="rId4" Type="http://schemas.openxmlformats.org/officeDocument/2006/relationships/hyperlink" Target="http://www.songho.ca/opengl/gl_projectionmatri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customXml" Target="../../customXml/item24.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customXml" Target="../../customXml/item34.xml"/><Relationship Id="rId1" Type="http://schemas.openxmlformats.org/officeDocument/2006/relationships/customXml" Target="../../customXml/item31.xml"/><Relationship Id="rId6" Type="http://schemas.openxmlformats.org/officeDocument/2006/relationships/image" Target="../media/image7.png"/><Relationship Id="rId11" Type="http://schemas.openxmlformats.org/officeDocument/2006/relationships/image" Target="../media/image15.png"/><Relationship Id="rId5" Type="http://schemas.openxmlformats.org/officeDocument/2006/relationships/notesSlide" Target="../notesSlides/notesSlide8.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150" y="703384"/>
            <a:ext cx="8117057" cy="2518117"/>
          </a:xfrm>
          <a:noFill/>
          <a:effectLst>
            <a:outerShdw blurRad="50800" dist="38100" algn="l" rotWithShape="0">
              <a:prstClr val="black">
                <a:alpha val="40000"/>
              </a:prstClr>
            </a:outerShdw>
          </a:effectLst>
        </p:spPr>
        <p:txBody>
          <a:bodyPr anchor="t"/>
          <a:lstStyle/>
          <a:p>
            <a:r>
              <a:rPr lang="en-US" dirty="0">
                <a:effectLst>
                  <a:outerShdw blurRad="50800" dist="38100" dir="2700000" algn="tl" rotWithShape="0">
                    <a:prstClr val="black">
                      <a:alpha val="40000"/>
                    </a:prstClr>
                  </a:outerShdw>
                </a:effectLst>
              </a:rPr>
              <a:t>Basic math</a:t>
            </a:r>
          </a:p>
        </p:txBody>
      </p:sp>
      <p:sp>
        <p:nvSpPr>
          <p:cNvPr id="3" name="Subtitle 2"/>
          <p:cNvSpPr>
            <a:spLocks noGrp="1"/>
          </p:cNvSpPr>
          <p:nvPr>
            <p:ph type="subTitle" idx="1"/>
          </p:nvPr>
        </p:nvSpPr>
        <p:spPr>
          <a:xfrm>
            <a:off x="1028346" y="5241614"/>
            <a:ext cx="8825658" cy="498004"/>
          </a:xfrm>
        </p:spPr>
        <p:txBody>
          <a:bodyPr/>
          <a:lstStyle/>
          <a:p>
            <a:r>
              <a:rPr lang="en-US" cap="none" dirty="0">
                <a:latin typeface="+mn-lt"/>
              </a:rPr>
              <a:t>Hosein Ghahremanzadeh</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1225973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Summation of a vector and a point</a:t>
            </a:r>
          </a:p>
        </p:txBody>
      </p:sp>
      <p:grpSp>
        <p:nvGrpSpPr>
          <p:cNvPr id="3" name="Group 2"/>
          <p:cNvGrpSpPr/>
          <p:nvPr>
            <p:custDataLst>
              <p:custData r:id="rId1"/>
            </p:custDataLst>
          </p:nvPr>
        </p:nvGrpSpPr>
        <p:grpSpPr>
          <a:xfrm>
            <a:off x="3309257" y="2168212"/>
            <a:ext cx="4680857" cy="3993103"/>
            <a:chOff x="3309257" y="2168212"/>
            <a:chExt cx="4680857" cy="3993103"/>
          </a:xfrm>
        </p:grpSpPr>
        <p:grpSp>
          <p:nvGrpSpPr>
            <p:cNvPr id="5" name="Group 4"/>
            <p:cNvGrpSpPr/>
            <p:nvPr>
              <p:custDataLst>
                <p:custData r:id="rId2"/>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6" name="TextBox 5"/>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8"/>
                    <a:stretch>
                      <a:fillRect r="-15217" b="-40000"/>
                    </a:stretch>
                  </a:blipFill>
                </p:spPr>
                <p:txBody>
                  <a:bodyPr/>
                  <a:lstStyle/>
                  <a:p>
                    <a:r>
                      <a:rPr lang="en-US">
                        <a:noFill/>
                      </a:rPr>
                      <a:t> </a:t>
                    </a:r>
                  </a:p>
                </p:txBody>
              </p:sp>
            </mc:Fallback>
          </mc:AlternateContent>
          <p:grpSp>
            <p:nvGrpSpPr>
              <p:cNvPr id="7" name="Group 6"/>
              <p:cNvGrpSpPr/>
              <p:nvPr>
                <p:custDataLst>
                  <p:custData r:id="rId3"/>
                </p:custDataLst>
              </p:nvPr>
            </p:nvGrpSpPr>
            <p:grpSpPr>
              <a:xfrm>
                <a:off x="377082" y="832893"/>
                <a:ext cx="6344455" cy="5724926"/>
                <a:chOff x="377082" y="832893"/>
                <a:chExt cx="6344455" cy="5724926"/>
              </a:xfrm>
            </p:grpSpPr>
            <p:grpSp>
              <p:nvGrpSpPr>
                <p:cNvPr id="8" name="Group 7"/>
                <p:cNvGrpSpPr/>
                <p:nvPr>
                  <p:custDataLst>
                    <p:custData r:id="rId4"/>
                  </p:custDataLst>
                </p:nvPr>
              </p:nvGrpSpPr>
              <p:grpSpPr>
                <a:xfrm>
                  <a:off x="377082" y="1389888"/>
                  <a:ext cx="5950566" cy="4966466"/>
                  <a:chOff x="3840480" y="2651760"/>
                  <a:chExt cx="3520440" cy="2827019"/>
                </a:xfrm>
              </p:grpSpPr>
              <p:cxnSp>
                <p:nvCxnSpPr>
                  <p:cNvPr id="15" name="Straight Arrow Connector 14"/>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flipV="1">
                    <a:off x="4480560" y="3885820"/>
                    <a:ext cx="1120140" cy="663320"/>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9"/>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10"/>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38196" y="3153075"/>
                      <a:ext cx="569939"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oMath>
                        </m:oMathPara>
                      </a14:m>
                      <a:endParaRPr lang="en-US"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38196" y="3153075"/>
                      <a:ext cx="569939" cy="599975"/>
                    </a:xfrm>
                    <a:prstGeom prst="rect">
                      <a:avLst/>
                    </a:prstGeom>
                    <a:blipFill rotWithShape="0">
                      <a:blip r:embed="rId11"/>
                      <a:stretch>
                        <a:fillRect t="-20896" r="-3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467078" y="3830622"/>
                      <a:ext cx="570215" cy="5474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CC3300"/>
                                </a:solidFill>
                                <a:latin typeface="Cambria Math" panose="02040503050406030204" pitchFamily="18" charset="0"/>
                              </a:rPr>
                              <m:t>𝑃</m:t>
                            </m:r>
                          </m:oMath>
                        </m:oMathPara>
                      </a14:m>
                      <a:endParaRPr lang="en-US" dirty="0">
                        <a:solidFill>
                          <a:srgbClr val="00B0F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67078" y="3830622"/>
                      <a:ext cx="570215" cy="54741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177791" y="2057875"/>
                      <a:ext cx="922122" cy="599975"/>
                    </a:xfrm>
                    <a:prstGeom prst="rect">
                      <a:avLst/>
                    </a:prstGeom>
                    <a:noFill/>
                  </p:spPr>
                  <p:txBody>
                    <a:bodyPr wrap="none" rtlCol="0">
                      <a:spAutoFit/>
                    </a:bodyPr>
                    <a:lstStyle/>
                    <a:p>
                      <a:r>
                        <a:rPr lang="en-US" b="0" dirty="0">
                          <a:solidFill>
                            <a:srgbClr val="FFFF00"/>
                          </a:solidFill>
                        </a:rPr>
                        <a:t>P</a:t>
                      </a:r>
                      <a14:m>
                        <m:oMath xmlns:m="http://schemas.openxmlformats.org/officeDocument/2006/math">
                          <m:r>
                            <a:rPr lang="en-US" b="0" i="0" dirty="0" smtClean="0">
                              <a:solidFill>
                                <a:srgbClr val="FFFF00"/>
                              </a:solidFill>
                              <a:latin typeface="Cambria Math" panose="02040503050406030204" pitchFamily="18" charset="0"/>
                            </a:rPr>
                            <m:t>+</m:t>
                          </m:r>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a14:m>
                      <a:endParaRPr lang="en-US" dirty="0">
                        <a:solidFill>
                          <a:srgbClr val="00B0F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177791" y="2057875"/>
                      <a:ext cx="922122" cy="599975"/>
                    </a:xfrm>
                    <a:prstGeom prst="rect">
                      <a:avLst/>
                    </a:prstGeom>
                    <a:blipFill rotWithShape="0">
                      <a:blip r:embed="rId13"/>
                      <a:stretch>
                        <a:fillRect l="-7547" t="-20896" r="-44340" b="-20896"/>
                      </a:stretch>
                    </a:blipFill>
                  </p:spPr>
                  <p:txBody>
                    <a:bodyPr/>
                    <a:lstStyle/>
                    <a:p>
                      <a:r>
                        <a:rPr lang="en-US">
                          <a:noFill/>
                        </a:rPr>
                        <a:t> </a:t>
                      </a:r>
                    </a:p>
                  </p:txBody>
                </p:sp>
              </mc:Fallback>
            </mc:AlternateContent>
          </p:grpSp>
        </p:grpSp>
        <p:sp>
          <p:nvSpPr>
            <p:cNvPr id="23" name="Oval 22"/>
            <p:cNvSpPr/>
            <p:nvPr/>
          </p:nvSpPr>
          <p:spPr>
            <a:xfrm>
              <a:off x="6116109" y="4124565"/>
              <a:ext cx="45719" cy="54864"/>
            </a:xfrm>
            <a:prstGeom prst="ellipse">
              <a:avLst/>
            </a:prstGeom>
            <a:solidFill>
              <a:srgbClr val="CC3300"/>
            </a:soli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C3300"/>
                  </a:solidFill>
                </a:ln>
              </a:endParaRPr>
            </a:p>
          </p:txBody>
        </p:sp>
        <p:cxnSp>
          <p:nvCxnSpPr>
            <p:cNvPr id="24" name="Straight Arrow Connector 23"/>
            <p:cNvCxnSpPr/>
            <p:nvPr/>
          </p:nvCxnSpPr>
          <p:spPr>
            <a:xfrm flipH="1" flipV="1">
              <a:off x="4788173" y="3349916"/>
              <a:ext cx="1318531" cy="786211"/>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sp>
          <p:nvSpPr>
            <p:cNvPr id="26" name="Oval 25"/>
            <p:cNvSpPr/>
            <p:nvPr/>
          </p:nvSpPr>
          <p:spPr>
            <a:xfrm>
              <a:off x="4736502" y="3295052"/>
              <a:ext cx="45719" cy="5486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C3300"/>
                  </a:solidFill>
                </a:ln>
              </a:endParaRPr>
            </a:p>
          </p:txBody>
        </p:sp>
      </p:gr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2894677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Dot product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sz="4000" i="1" smtClean="0">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e>
                            <m:e>
                              <m:r>
                                <a:rPr lang="en-US" sz="4000" i="1">
                                  <a:solidFill>
                                    <a:prstClr val="white"/>
                                  </a:solidFill>
                                  <a:latin typeface="Cambria Math" panose="02040503050406030204" pitchFamily="18" charset="0"/>
                                </a:rPr>
                                <m:t>𝑦</m:t>
                              </m:r>
                            </m:e>
                            <m:e>
                              <m:r>
                                <a:rPr lang="en-US" sz="4000" i="1">
                                  <a:solidFill>
                                    <a:prstClr val="white"/>
                                  </a:solidFill>
                                  <a:latin typeface="Cambria Math" panose="02040503050406030204" pitchFamily="18" charset="0"/>
                                </a:rPr>
                                <m:t>𝑧</m:t>
                              </m:r>
                            </m:e>
                            <m:e>
                              <m:r>
                                <a:rPr lang="en-US" sz="4000" i="1">
                                  <a:solidFill>
                                    <a:prstClr val="white"/>
                                  </a:solidFill>
                                  <a:latin typeface="Cambria Math" panose="02040503050406030204" pitchFamily="18" charset="0"/>
                                </a:rPr>
                                <m:t>0</m:t>
                              </m:r>
                            </m:e>
                          </m:eqArr>
                        </m:e>
                      </m:d>
                      <m:r>
                        <a:rPr lang="en-US" sz="4000" b="0" i="1" smtClean="0">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𝑦</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0</m:t>
                              </m:r>
                            </m:e>
                          </m:eqArr>
                        </m:e>
                      </m:d>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𝑥</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𝑥</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𝑦</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𝑦</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𝑧</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𝑧</m:t>
                          </m:r>
                        </m:e>
                        <m:sup>
                          <m:r>
                            <a:rPr lang="en-US" sz="4000" b="0" i="1" smtClean="0">
                              <a:solidFill>
                                <a:prstClr val="white"/>
                              </a:solidFill>
                              <a:latin typeface="Cambria Math" panose="02040503050406030204" pitchFamily="18" charset="0"/>
                            </a:rPr>
                            <m:t>′</m:t>
                          </m:r>
                        </m:sup>
                      </m:sSup>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444822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Dot product</a:t>
            </a:r>
          </a:p>
        </p:txBody>
      </p:sp>
      <p:grpSp>
        <p:nvGrpSpPr>
          <p:cNvPr id="5" name="Group 4"/>
          <p:cNvGrpSpPr/>
          <p:nvPr>
            <p:custDataLst>
              <p:custData r:id="rId1"/>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6" name="TextBox 5"/>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7"/>
                  <a:stretch>
                    <a:fillRect r="-15217" b="-40000"/>
                  </a:stretch>
                </a:blipFill>
              </p:spPr>
              <p:txBody>
                <a:bodyPr/>
                <a:lstStyle/>
                <a:p>
                  <a:r>
                    <a:rPr lang="en-US">
                      <a:noFill/>
                    </a:rPr>
                    <a:t> </a:t>
                  </a:r>
                </a:p>
              </p:txBody>
            </p:sp>
          </mc:Fallback>
        </mc:AlternateContent>
        <p:grpSp>
          <p:nvGrpSpPr>
            <p:cNvPr id="7" name="Group 6"/>
            <p:cNvGrpSpPr/>
            <p:nvPr>
              <p:custDataLst>
                <p:custData r:id="rId2"/>
              </p:custDataLst>
            </p:nvPr>
          </p:nvGrpSpPr>
          <p:grpSpPr>
            <a:xfrm>
              <a:off x="377082" y="832893"/>
              <a:ext cx="6344455" cy="5724926"/>
              <a:chOff x="377082" y="832893"/>
              <a:chExt cx="6344455" cy="5724926"/>
            </a:xfrm>
          </p:grpSpPr>
          <p:grpSp>
            <p:nvGrpSpPr>
              <p:cNvPr id="8" name="Group 7"/>
              <p:cNvGrpSpPr/>
              <p:nvPr>
                <p:custDataLst>
                  <p:custData r:id="rId3"/>
                </p:custDataLst>
              </p:nvPr>
            </p:nvGrpSpPr>
            <p:grpSpPr>
              <a:xfrm>
                <a:off x="377082" y="1389888"/>
                <a:ext cx="5950566" cy="4966466"/>
                <a:chOff x="3840480" y="2651760"/>
                <a:chExt cx="3520440" cy="2827019"/>
              </a:xfrm>
            </p:grpSpPr>
            <p:cxnSp>
              <p:nvCxnSpPr>
                <p:cNvPr id="15" name="Straight Arrow Connector 14"/>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flipV="1">
                  <a:off x="4480560" y="3885820"/>
                  <a:ext cx="1120140" cy="663320"/>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5354848" y="3237946"/>
                  <a:ext cx="245856" cy="1301673"/>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819608" y="3237948"/>
                  <a:ext cx="535238" cy="846228"/>
                </a:xfrm>
                <a:prstGeom prst="straightConnector1">
                  <a:avLst/>
                </a:prstGeom>
                <a:ln>
                  <a:solidFill>
                    <a:schemeClr val="tx1"/>
                  </a:solidFill>
                  <a:prstDash val="dash"/>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9"/>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62497" y="3266471"/>
                    <a:ext cx="569939"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oMath>
                      </m:oMathPara>
                    </a14:m>
                    <a:endParaRPr lang="en-US"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62497" y="3266471"/>
                    <a:ext cx="569939" cy="599975"/>
                  </a:xfrm>
                  <a:prstGeom prst="rect">
                    <a:avLst/>
                  </a:prstGeom>
                  <a:blipFill rotWithShape="0">
                    <a:blip r:embed="rId10"/>
                    <a:stretch>
                      <a:fillRect t="-21212" r="-3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24591" y="1940222"/>
                    <a:ext cx="584855" cy="59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𝐵</m:t>
                              </m:r>
                            </m:e>
                          </m:acc>
                        </m:oMath>
                      </m:oMathPara>
                    </a14:m>
                    <a:endParaRPr lang="en-US"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24591" y="1940222"/>
                    <a:ext cx="584855" cy="597219"/>
                  </a:xfrm>
                  <a:prstGeom prst="rect">
                    <a:avLst/>
                  </a:prstGeom>
                  <a:blipFill rotWithShape="0">
                    <a:blip r:embed="rId11"/>
                    <a:stretch>
                      <a:fillRect/>
                    </a:stretch>
                  </a:blipFill>
                </p:spPr>
                <p:txBody>
                  <a:bodyPr/>
                  <a:lstStyle/>
                  <a:p>
                    <a:r>
                      <a:rPr lang="en-US">
                        <a:noFill/>
                      </a:rPr>
                      <a:t> </a:t>
                    </a:r>
                  </a:p>
                </p:txBody>
              </p:sp>
            </mc:Fallback>
          </mc:AlternateContent>
        </p:grpSp>
      </p:grpSp>
      <p:cxnSp>
        <p:nvCxnSpPr>
          <p:cNvPr id="29" name="Straight Arrow Connector 28"/>
          <p:cNvCxnSpPr/>
          <p:nvPr/>
        </p:nvCxnSpPr>
        <p:spPr>
          <a:xfrm flipH="1" flipV="1">
            <a:off x="4724400" y="4241800"/>
            <a:ext cx="919434" cy="551106"/>
          </a:xfrm>
          <a:prstGeom prst="straightConnector1">
            <a:avLst/>
          </a:prstGeom>
          <a:ln>
            <a:solidFill>
              <a:srgbClr val="FFFF00"/>
            </a:solidFill>
            <a:headEnd type="triangle" w="med" len="med"/>
            <a:tailEnd type="triangle" w="med" len="med"/>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848319" y="4083201"/>
                <a:ext cx="641971" cy="7310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dirty="0" smtClean="0">
                              <a:solidFill>
                                <a:srgbClr val="FFFF00"/>
                              </a:solidFill>
                              <a:latin typeface="Cambria Math" panose="02040503050406030204" pitchFamily="18" charset="0"/>
                            </a:rPr>
                          </m:ctrlPr>
                        </m:fPr>
                        <m:num>
                          <m:acc>
                            <m:accPr>
                              <m:chr m:val="⃗"/>
                              <m:ctrlPr>
                                <a:rPr lang="en-US" i="1" dirty="0">
                                  <a:solidFill>
                                    <a:srgbClr val="FFFF00"/>
                                  </a:solidFill>
                                  <a:latin typeface="Cambria Math" panose="02040503050406030204" pitchFamily="18" charset="0"/>
                                </a:rPr>
                              </m:ctrlPr>
                            </m:accPr>
                            <m:e>
                              <m:r>
                                <a:rPr lang="en-US" i="1" dirty="0">
                                  <a:solidFill>
                                    <a:srgbClr val="FFFF00"/>
                                  </a:solidFill>
                                  <a:latin typeface="Cambria Math" panose="02040503050406030204" pitchFamily="18" charset="0"/>
                                </a:rPr>
                                <m:t>𝐴</m:t>
                              </m:r>
                            </m:e>
                          </m:acc>
                          <m:r>
                            <a:rPr lang="en-US" i="1" dirty="0">
                              <a:solidFill>
                                <a:srgbClr val="FFFF00"/>
                              </a:solidFill>
                              <a:latin typeface="Cambria Math" panose="02040503050406030204" pitchFamily="18" charset="0"/>
                            </a:rPr>
                            <m:t>.</m:t>
                          </m:r>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𝐵</m:t>
                              </m:r>
                            </m:e>
                          </m:acc>
                        </m:num>
                        <m:den>
                          <m:d>
                            <m:dPr>
                              <m:begChr m:val="|"/>
                              <m:endChr m:val="|"/>
                              <m:ctrlPr>
                                <a:rPr lang="en-US" b="0" i="1" dirty="0" smtClean="0">
                                  <a:solidFill>
                                    <a:srgbClr val="FFFF00"/>
                                  </a:solidFill>
                                  <a:latin typeface="Cambria Math" panose="02040503050406030204" pitchFamily="18" charset="0"/>
                                </a:rPr>
                              </m:ctrlPr>
                            </m:dPr>
                            <m:e>
                              <m:r>
                                <a:rPr lang="en-US" b="0" i="1" dirty="0" smtClean="0">
                                  <a:solidFill>
                                    <a:srgbClr val="FFFF00"/>
                                  </a:solidFill>
                                  <a:latin typeface="Cambria Math" panose="02040503050406030204" pitchFamily="18" charset="0"/>
                                </a:rPr>
                                <m:t>𝐴</m:t>
                              </m:r>
                            </m:e>
                          </m:d>
                        </m:den>
                      </m:f>
                    </m:oMath>
                  </m:oMathPara>
                </a14:m>
                <a:endParaRPr lang="en-US" dirty="0">
                  <a:solidFill>
                    <a:srgbClr val="00B0F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848319" y="4083201"/>
                <a:ext cx="641971" cy="731098"/>
              </a:xfrm>
              <a:prstGeom prst="rect">
                <a:avLst/>
              </a:prstGeom>
              <a:blipFill rotWithShape="0">
                <a:blip r:embed="rId12"/>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12</a:t>
            </a:fld>
            <a:endParaRPr lang="en-US" dirty="0">
              <a:solidFill>
                <a:schemeClr val="bg1"/>
              </a:solidFill>
            </a:endParaRPr>
          </a:p>
        </p:txBody>
      </p:sp>
    </p:spTree>
    <p:extLst>
      <p:ext uri="{BB962C8B-B14F-4D97-AF65-F5344CB8AC3E}">
        <p14:creationId xmlns:p14="http://schemas.microsoft.com/office/powerpoint/2010/main" val="13502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Cross product of two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sz="4000" i="1" smtClean="0">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e>
                            <m:e>
                              <m:r>
                                <a:rPr lang="en-US" sz="4000" i="1">
                                  <a:solidFill>
                                    <a:prstClr val="white"/>
                                  </a:solidFill>
                                  <a:latin typeface="Cambria Math" panose="02040503050406030204" pitchFamily="18" charset="0"/>
                                </a:rPr>
                                <m:t>𝑦</m:t>
                              </m:r>
                            </m:e>
                            <m:e>
                              <m:r>
                                <a:rPr lang="en-US" sz="4000" i="1">
                                  <a:solidFill>
                                    <a:prstClr val="white"/>
                                  </a:solidFill>
                                  <a:latin typeface="Cambria Math" panose="02040503050406030204" pitchFamily="18" charset="0"/>
                                </a:rPr>
                                <m:t>𝑧</m:t>
                              </m:r>
                            </m:e>
                            <m:e>
                              <m:r>
                                <a:rPr lang="en-US" sz="4000" i="1">
                                  <a:solidFill>
                                    <a:prstClr val="white"/>
                                  </a:solidFill>
                                  <a:latin typeface="Cambria Math" panose="02040503050406030204" pitchFamily="18" charset="0"/>
                                </a:rPr>
                                <m:t>0</m:t>
                              </m:r>
                            </m:e>
                          </m:eqArr>
                        </m:e>
                      </m:d>
                      <m:r>
                        <a:rPr lang="en-US" sz="4000" i="1" smtClean="0">
                          <a:solidFill>
                            <a:prstClr val="white"/>
                          </a:solidFill>
                          <a:latin typeface="Cambria Math" panose="02040503050406030204" pitchFamily="18" charset="0"/>
                          <a:ea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𝑦</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0</m:t>
                              </m:r>
                            </m:e>
                          </m:eqArr>
                        </m:e>
                      </m:d>
                      <m:r>
                        <a:rPr lang="en-US" sz="4000" b="0" i="1" smtClean="0">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b="0" i="1" smtClean="0">
                                  <a:solidFill>
                                    <a:prstClr val="white"/>
                                  </a:solidFill>
                                  <a:latin typeface="Cambria Math" panose="02040503050406030204" pitchFamily="18" charset="0"/>
                                </a:rPr>
                                <m:t>𝑦𝑧</m:t>
                              </m:r>
                              <m:r>
                                <a:rPr lang="en-US" sz="4000" b="0" i="1" smtClean="0">
                                  <a:solidFill>
                                    <a:prstClr val="white"/>
                                  </a:solidFill>
                                  <a:latin typeface="Cambria Math" panose="02040503050406030204" pitchFamily="18" charset="0"/>
                                </a:rPr>
                                <m:t>′−</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𝑦</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𝑧</m:t>
                              </m:r>
                            </m:e>
                            <m:e>
                              <m:r>
                                <a:rPr lang="en-US" sz="4000" b="0" i="1" smtClean="0">
                                  <a:solidFill>
                                    <a:prstClr val="white"/>
                                  </a:solidFill>
                                  <a:latin typeface="Cambria Math" panose="02040503050406030204" pitchFamily="18" charset="0"/>
                                </a:rPr>
                                <m:t>𝑧</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𝑥</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𝑧</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𝑥</m:t>
                              </m:r>
                            </m:e>
                            <m:e>
                              <m:r>
                                <a:rPr lang="en-US" sz="4000" b="0" i="1" smtClean="0">
                                  <a:solidFill>
                                    <a:prstClr val="white"/>
                                  </a:solidFill>
                                  <a:latin typeface="Cambria Math" panose="02040503050406030204" pitchFamily="18" charset="0"/>
                                </a:rPr>
                                <m:t>𝑥</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𝑦</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𝑥</m:t>
                                  </m:r>
                                </m:e>
                                <m:sup>
                                  <m:r>
                                    <a:rPr lang="en-US" sz="4000" b="0" i="1" smtClean="0">
                                      <a:solidFill>
                                        <a:prstClr val="white"/>
                                      </a:solidFill>
                                      <a:latin typeface="Cambria Math" panose="02040503050406030204" pitchFamily="18" charset="0"/>
                                    </a:rPr>
                                    <m:t>′</m:t>
                                  </m:r>
                                </m:sup>
                              </m:sSup>
                              <m:r>
                                <a:rPr lang="en-US" sz="4000" b="0" i="1" smtClean="0">
                                  <a:solidFill>
                                    <a:prstClr val="white"/>
                                  </a:solidFill>
                                  <a:latin typeface="Cambria Math" panose="02040503050406030204" pitchFamily="18" charset="0"/>
                                </a:rPr>
                                <m:t>𝑦</m:t>
                              </m:r>
                            </m:e>
                            <m:e>
                              <m:r>
                                <a:rPr lang="en-US" sz="4000" i="1">
                                  <a:solidFill>
                                    <a:prstClr val="white"/>
                                  </a:solidFill>
                                  <a:latin typeface="Cambria Math" panose="02040503050406030204" pitchFamily="18" charset="0"/>
                                </a:rPr>
                                <m:t>0</m:t>
                              </m:r>
                            </m:e>
                          </m:eqAr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3179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Cross product of two vectors</a:t>
            </a:r>
          </a:p>
        </p:txBody>
      </p:sp>
      <p:grpSp>
        <p:nvGrpSpPr>
          <p:cNvPr id="5" name="Group 4"/>
          <p:cNvGrpSpPr/>
          <p:nvPr>
            <p:custDataLst>
              <p:custData r:id="rId1"/>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6" name="TextBox 5"/>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7"/>
                  <a:stretch>
                    <a:fillRect r="-15217" b="-40000"/>
                  </a:stretch>
                </a:blipFill>
              </p:spPr>
              <p:txBody>
                <a:bodyPr/>
                <a:lstStyle/>
                <a:p>
                  <a:r>
                    <a:rPr lang="en-US">
                      <a:noFill/>
                    </a:rPr>
                    <a:t> </a:t>
                  </a:r>
                </a:p>
              </p:txBody>
            </p:sp>
          </mc:Fallback>
        </mc:AlternateContent>
        <p:grpSp>
          <p:nvGrpSpPr>
            <p:cNvPr id="7" name="Group 6"/>
            <p:cNvGrpSpPr/>
            <p:nvPr>
              <p:custDataLst>
                <p:custData r:id="rId2"/>
              </p:custDataLst>
            </p:nvPr>
          </p:nvGrpSpPr>
          <p:grpSpPr>
            <a:xfrm>
              <a:off x="377082" y="832893"/>
              <a:ext cx="6344455" cy="5724926"/>
              <a:chOff x="377082" y="832893"/>
              <a:chExt cx="6344455" cy="5724926"/>
            </a:xfrm>
          </p:grpSpPr>
          <p:grpSp>
            <p:nvGrpSpPr>
              <p:cNvPr id="8" name="Group 7"/>
              <p:cNvGrpSpPr/>
              <p:nvPr>
                <p:custDataLst>
                  <p:custData r:id="rId3"/>
                </p:custDataLst>
              </p:nvPr>
            </p:nvGrpSpPr>
            <p:grpSpPr>
              <a:xfrm>
                <a:off x="377082" y="1389888"/>
                <a:ext cx="5950566" cy="4966466"/>
                <a:chOff x="3840480" y="2651760"/>
                <a:chExt cx="3520440" cy="2827019"/>
              </a:xfrm>
            </p:grpSpPr>
            <p:cxnSp>
              <p:nvCxnSpPr>
                <p:cNvPr id="15" name="Straight Arrow Connector 14"/>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5600700" y="4549140"/>
                  <a:ext cx="1066845" cy="0"/>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600700" y="3895344"/>
                  <a:ext cx="880110" cy="653796"/>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0" name="Straight Arrow Connector 19"/>
                <p:cNvCxnSpPr>
                  <a:endCxn id="14" idx="2"/>
                </p:cNvCxnSpPr>
                <p:nvPr/>
              </p:nvCxnSpPr>
              <p:spPr>
                <a:xfrm flipH="1" flipV="1">
                  <a:off x="5458626" y="3349049"/>
                  <a:ext cx="142079" cy="1190571"/>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9"/>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155644" y="4148888"/>
                    <a:ext cx="569939"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oMath>
                      </m:oMathPara>
                    </a14:m>
                    <a:endParaRPr lang="en-US" dirty="0">
                      <a:solidFill>
                        <a:schemeClr val="tx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55644" y="4148888"/>
                    <a:ext cx="569939" cy="599975"/>
                  </a:xfrm>
                  <a:prstGeom prst="rect">
                    <a:avLst/>
                  </a:prstGeom>
                  <a:blipFill rotWithShape="0">
                    <a:blip r:embed="rId10"/>
                    <a:stretch>
                      <a:fillRect t="-21212" r="-3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48353" y="3266471"/>
                    <a:ext cx="584855" cy="59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𝐵</m:t>
                              </m:r>
                            </m:e>
                          </m:acc>
                        </m:oMath>
                      </m:oMathPara>
                    </a14:m>
                    <a:endParaRPr lang="en-US"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48353" y="3266471"/>
                    <a:ext cx="584855" cy="59721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21240" y="2014901"/>
                    <a:ext cx="1181956"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𝐵</m:t>
                              </m:r>
                            </m:e>
                          </m:acc>
                          <m:r>
                            <a:rPr lang="en-US" dirty="0">
                              <a:solidFill>
                                <a:srgbClr val="FFFF00"/>
                              </a:solidFill>
                              <a:latin typeface="Cambria Math" panose="02040503050406030204" pitchFamily="18" charset="0"/>
                              <a:ea typeface="Cambria Math" panose="02040503050406030204" pitchFamily="18" charset="0"/>
                            </a:rPr>
                            <m:t>×</m:t>
                          </m:r>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21240" y="2014901"/>
                    <a:ext cx="1181956" cy="599975"/>
                  </a:xfrm>
                  <a:prstGeom prst="rect">
                    <a:avLst/>
                  </a:prstGeom>
                  <a:blipFill rotWithShape="0">
                    <a:blip r:embed="rId12"/>
                    <a:stretch>
                      <a:fillRect t="-20896" r="-31111"/>
                    </a:stretch>
                  </a:blipFill>
                </p:spPr>
                <p:txBody>
                  <a:bodyPr/>
                  <a:lstStyle/>
                  <a:p>
                    <a:r>
                      <a:rPr lang="en-US">
                        <a:noFill/>
                      </a:rPr>
                      <a:t> </a:t>
                    </a:r>
                  </a:p>
                </p:txBody>
              </p:sp>
            </mc:Fallback>
          </mc:AlternateContent>
        </p:grpSp>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207187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Matrix multiplication</a:t>
            </a:r>
          </a:p>
        </p:txBody>
      </p:sp>
      <p:sp>
        <p:nvSpPr>
          <p:cNvPr id="3" name="Content Placeholder 2"/>
          <p:cNvSpPr>
            <a:spLocks noGrp="1"/>
          </p:cNvSpPr>
          <p:nvPr>
            <p:ph idx="1"/>
          </p:nvPr>
        </p:nvSpPr>
        <p:spPr>
          <a:xfrm>
            <a:off x="1103312" y="2052918"/>
            <a:ext cx="8946541" cy="4622202"/>
          </a:xfrm>
          <a:effectLst>
            <a:outerShdw blurRad="50800" dist="38100" dir="2700000" algn="tl" rotWithShape="0">
              <a:prstClr val="black">
                <a:alpha val="42000"/>
              </a:prstClr>
            </a:outerShdw>
          </a:effectLst>
        </p:spPr>
        <p:txBody>
          <a:bodyPr anchor="t">
            <a:normAutofit/>
          </a:bodyPr>
          <a:lstStyle/>
          <a:p>
            <a:pPr marL="0" indent="0">
              <a:buNone/>
            </a:pPr>
            <a:r>
              <a:rPr lang="en-US" b="1" dirty="0"/>
              <a:t>Matrix multiplications allows</a:t>
            </a:r>
            <a:r>
              <a:rPr lang="en-US" b="1" dirty="0">
                <a:solidFill>
                  <a:schemeClr val="bg1"/>
                </a:solidFill>
              </a:rPr>
              <a:t> linear transformation in homogenous space, </a:t>
            </a:r>
            <a:r>
              <a:rPr lang="en-US" b="1" dirty="0"/>
              <a:t>which </a:t>
            </a:r>
            <a:r>
              <a:rPr lang="en-US" b="1" dirty="0">
                <a:solidFill>
                  <a:schemeClr val="bg1"/>
                </a:solidFill>
              </a:rPr>
              <a:t>isn’t necessarily linear in Cartesian space.</a:t>
            </a:r>
          </a:p>
          <a:p>
            <a:pPr marL="0" indent="0">
              <a:buNone/>
            </a:pPr>
            <a:endParaRPr lang="en-US" b="1" dirty="0">
              <a:solidFill>
                <a:schemeClr val="bg1"/>
              </a:solidFill>
            </a:endParaRPr>
          </a:p>
          <a:p>
            <a:pPr marL="0" indent="0">
              <a:buNone/>
            </a:pPr>
            <a:r>
              <a:rPr lang="en-US" dirty="0"/>
              <a:t>These transformations are:</a:t>
            </a:r>
          </a:p>
          <a:p>
            <a:pPr>
              <a:buFont typeface="Century Gothic" panose="020B0502020202020204" pitchFamily="34" charset="0"/>
              <a:buChar char="►"/>
            </a:pPr>
            <a:r>
              <a:rPr lang="en-US" dirty="0"/>
              <a:t>Scaling</a:t>
            </a:r>
          </a:p>
          <a:p>
            <a:pPr>
              <a:buFont typeface="Century Gothic" panose="020B0502020202020204" pitchFamily="34" charset="0"/>
              <a:buChar char="►"/>
            </a:pPr>
            <a:r>
              <a:rPr lang="en-US" dirty="0"/>
              <a:t>Translation</a:t>
            </a:r>
          </a:p>
          <a:p>
            <a:pPr>
              <a:buFont typeface="Century Gothic" panose="020B0502020202020204" pitchFamily="34" charset="0"/>
              <a:buChar char="►"/>
            </a:pPr>
            <a:r>
              <a:rPr lang="en-US" dirty="0"/>
              <a:t>Rotation</a:t>
            </a:r>
          </a:p>
          <a:p>
            <a:pPr>
              <a:buFont typeface="Century Gothic" panose="020B0502020202020204" pitchFamily="34" charset="0"/>
              <a:buChar char="►"/>
            </a:pPr>
            <a:r>
              <a:rPr lang="en-US" dirty="0"/>
              <a:t>Rotation about arbitrary axis</a:t>
            </a:r>
          </a:p>
          <a:p>
            <a:pPr>
              <a:buFont typeface="Century Gothic" panose="020B0502020202020204" pitchFamily="34" charset="0"/>
              <a:buChar char="►"/>
            </a:pPr>
            <a:r>
              <a:rPr lang="en-US" dirty="0"/>
              <a:t>Change of basis</a:t>
            </a:r>
          </a:p>
          <a:p>
            <a:pPr>
              <a:buFont typeface="Century Gothic" panose="020B0502020202020204" pitchFamily="34" charset="0"/>
              <a:buChar char="►"/>
            </a:pPr>
            <a:r>
              <a:rPr lang="en-US" dirty="0"/>
              <a:t>Projection</a:t>
            </a:r>
          </a:p>
          <a:p>
            <a:pPr>
              <a:buFont typeface="Century Gothic" panose="020B0502020202020204" pitchFamily="34" charset="0"/>
              <a:buChar char="►"/>
            </a:pPr>
            <a:endParaRPr lang="en-US" b="1" dirty="0"/>
          </a:p>
          <a:p>
            <a:pPr>
              <a:buFont typeface="Century Gothic" panose="020B0502020202020204" pitchFamily="34" charset="0"/>
              <a:buChar char="►"/>
            </a:pPr>
            <a:endParaRPr lang="en-US" b="1"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316440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Scaling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4"/>
                                    <m:mcJc m:val="center"/>
                                  </m:mcPr>
                                </m:mc>
                              </m:mcs>
                              <m:ctrlPr>
                                <a:rPr lang="en-US" sz="4000" b="0" i="1" smtClean="0">
                                  <a:latin typeface="Cambria Math" panose="02040503050406030204" pitchFamily="18" charset="0"/>
                                </a:rPr>
                              </m:ctrlPr>
                            </m:mPr>
                            <m:m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𝑥</m:t>
                                    </m:r>
                                  </m:sub>
                                </m:sSub>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𝑦</m:t>
                                    </m:r>
                                  </m:sub>
                                </m:sSub>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𝑧</m:t>
                                    </m:r>
                                  </m:sub>
                                </m:sSub>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𝑤</m:t>
                                    </m:r>
                                  </m:sub>
                                </m:sSub>
                              </m:e>
                            </m:mr>
                          </m:m>
                        </m:e>
                      </m:d>
                      <m:d>
                        <m:dPr>
                          <m:begChr m:val="["/>
                          <m:endChr m:val="]"/>
                          <m:ctrlPr>
                            <a:rPr lang="en-US" sz="4000" b="0" i="1" smtClean="0">
                              <a:latin typeface="Cambria Math" panose="02040503050406030204" pitchFamily="18" charset="0"/>
                            </a:rPr>
                          </m:ctrlPr>
                        </m:dPr>
                        <m:e>
                          <m:m>
                            <m:mPr>
                              <m:mcs>
                                <m:mc>
                                  <m:mcPr>
                                    <m:count m:val="1"/>
                                    <m:mcJc m:val="center"/>
                                  </m:mcPr>
                                </m:mc>
                              </m:mcs>
                              <m:ctrlPr>
                                <a:rPr lang="en-US" sz="4000" b="0" i="1" smtClean="0">
                                  <a:latin typeface="Cambria Math" panose="02040503050406030204" pitchFamily="18" charset="0"/>
                                </a:rPr>
                              </m:ctrlPr>
                            </m:mPr>
                            <m:mr>
                              <m:e>
                                <m:r>
                                  <m:rPr>
                                    <m:brk m:alnAt="7"/>
                                  </m:rPr>
                                  <a:rPr lang="en-US" sz="4000" b="0" i="1" smtClean="0">
                                    <a:latin typeface="Cambria Math" panose="02040503050406030204" pitchFamily="18" charset="0"/>
                                  </a:rPr>
                                  <m:t>𝑥</m:t>
                                </m:r>
                              </m:e>
                            </m:mr>
                            <m:mr>
                              <m:e>
                                <m:r>
                                  <a:rPr lang="en-US" sz="4000" b="0" i="1" smtClean="0">
                                    <a:latin typeface="Cambria Math" panose="02040503050406030204" pitchFamily="18" charset="0"/>
                                  </a:rPr>
                                  <m:t>𝑦</m:t>
                                </m:r>
                              </m:e>
                            </m:mr>
                            <m:mr>
                              <m:e>
                                <m:r>
                                  <a:rPr lang="en-US" sz="4000" b="0" i="1" smtClean="0">
                                    <a:latin typeface="Cambria Math" panose="02040503050406030204" pitchFamily="18" charset="0"/>
                                  </a:rPr>
                                  <m:t>𝑧</m:t>
                                </m:r>
                              </m:e>
                            </m:mr>
                            <m:mr>
                              <m:e>
                                <m:r>
                                  <a:rPr lang="en-US" sz="4000" b="0" i="1" smtClean="0">
                                    <a:latin typeface="Cambria Math" panose="02040503050406030204" pitchFamily="18" charset="0"/>
                                  </a:rPr>
                                  <m:t>0</m:t>
                                </m:r>
                              </m:e>
                            </m:mr>
                          </m:m>
                        </m:e>
                      </m:d>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1"/>
                                    <m:mcJc m:val="center"/>
                                  </m:mcPr>
                                </m:mc>
                              </m:mcs>
                              <m:ctrlPr>
                                <a:rPr lang="en-US" sz="4000" b="0" i="1" smtClean="0">
                                  <a:latin typeface="Cambria Math" panose="02040503050406030204" pitchFamily="18" charset="0"/>
                                </a:rPr>
                              </m:ctrlPr>
                            </m:mPr>
                            <m:m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𝑥</m:t>
                                    </m:r>
                                  </m:sub>
                                </m:sSub>
                                <m:r>
                                  <m:rPr>
                                    <m:brk m:alnAt="7"/>
                                  </m:rPr>
                                  <a:rPr lang="en-US" sz="4000" b="0" i="1" smtClean="0">
                                    <a:latin typeface="Cambria Math" panose="02040503050406030204" pitchFamily="18" charset="0"/>
                                  </a:rPr>
                                  <m:t>𝑥</m:t>
                                </m:r>
                              </m:e>
                            </m:mr>
                            <m:mr>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𝑦</m:t>
                                    </m:r>
                                  </m:sub>
                                </m:sSub>
                                <m:r>
                                  <a:rPr lang="en-US" sz="4000" b="0" i="1" smtClean="0">
                                    <a:latin typeface="Cambria Math" panose="02040503050406030204" pitchFamily="18" charset="0"/>
                                  </a:rPr>
                                  <m:t>𝑦</m:t>
                                </m:r>
                              </m:e>
                            </m:mr>
                            <m:mr>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𝑧</m:t>
                                    </m:r>
                                  </m:sub>
                                </m:sSub>
                                <m:r>
                                  <a:rPr lang="en-US" sz="4000" b="0" i="1" smtClean="0">
                                    <a:latin typeface="Cambria Math" panose="02040503050406030204" pitchFamily="18" charset="0"/>
                                  </a:rPr>
                                  <m:t>𝑧</m:t>
                                </m:r>
                              </m:e>
                            </m:mr>
                            <m:mr>
                              <m:e>
                                <m:r>
                                  <a:rPr lang="en-US" sz="4000" b="0" i="1" smtClean="0">
                                    <a:latin typeface="Cambria Math" panose="02040503050406030204" pitchFamily="18" charset="0"/>
                                  </a:rPr>
                                  <m:t>0</m:t>
                                </m:r>
                              </m:e>
                            </m:mr>
                          </m:m>
                        </m:e>
                      </m:d>
                    </m:oMath>
                  </m:oMathPara>
                </a14:m>
                <a:endParaRPr lang="en-US" sz="40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16</a:t>
            </a:fld>
            <a:endParaRPr lang="en-US" dirty="0">
              <a:solidFill>
                <a:schemeClr val="bg1"/>
              </a:solidFill>
            </a:endParaRPr>
          </a:p>
        </p:txBody>
      </p:sp>
    </p:spTree>
    <p:extLst>
      <p:ext uri="{BB962C8B-B14F-4D97-AF65-F5344CB8AC3E}">
        <p14:creationId xmlns:p14="http://schemas.microsoft.com/office/powerpoint/2010/main" val="2529520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Scaling</a:t>
            </a:r>
          </a:p>
        </p:txBody>
      </p:sp>
      <p:grpSp>
        <p:nvGrpSpPr>
          <p:cNvPr id="27" name="Group 26"/>
          <p:cNvGrpSpPr/>
          <p:nvPr>
            <p:custDataLst>
              <p:custData r:id="rId1"/>
            </p:custDataLst>
          </p:nvPr>
        </p:nvGrpSpPr>
        <p:grpSpPr>
          <a:xfrm>
            <a:off x="3309257" y="2168212"/>
            <a:ext cx="4680857" cy="3993103"/>
            <a:chOff x="3309257" y="2168212"/>
            <a:chExt cx="4680857" cy="3993103"/>
          </a:xfrm>
        </p:grpSpPr>
        <p:grpSp>
          <p:nvGrpSpPr>
            <p:cNvPr id="5" name="Group 4"/>
            <p:cNvGrpSpPr/>
            <p:nvPr>
              <p:custDataLst>
                <p:custData r:id="rId2"/>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6" name="TextBox 5"/>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8"/>
                    <a:stretch>
                      <a:fillRect r="-15217" b="-40000"/>
                    </a:stretch>
                  </a:blipFill>
                </p:spPr>
                <p:txBody>
                  <a:bodyPr/>
                  <a:lstStyle/>
                  <a:p>
                    <a:r>
                      <a:rPr lang="en-US">
                        <a:noFill/>
                      </a:rPr>
                      <a:t> </a:t>
                    </a:r>
                  </a:p>
                </p:txBody>
              </p:sp>
            </mc:Fallback>
          </mc:AlternateContent>
          <p:grpSp>
            <p:nvGrpSpPr>
              <p:cNvPr id="7" name="Group 6"/>
              <p:cNvGrpSpPr/>
              <p:nvPr>
                <p:custDataLst>
                  <p:custData r:id="rId3"/>
                </p:custDataLst>
              </p:nvPr>
            </p:nvGrpSpPr>
            <p:grpSpPr>
              <a:xfrm>
                <a:off x="95017" y="832893"/>
                <a:ext cx="6626520" cy="5724926"/>
                <a:chOff x="95017" y="832893"/>
                <a:chExt cx="6626520" cy="5724926"/>
              </a:xfrm>
            </p:grpSpPr>
            <p:grpSp>
              <p:nvGrpSpPr>
                <p:cNvPr id="8" name="Group 7"/>
                <p:cNvGrpSpPr/>
                <p:nvPr>
                  <p:custDataLst>
                    <p:custData r:id="rId4"/>
                  </p:custDataLst>
                </p:nvPr>
              </p:nvGrpSpPr>
              <p:grpSpPr>
                <a:xfrm>
                  <a:off x="377082" y="1389888"/>
                  <a:ext cx="5950566" cy="4966466"/>
                  <a:chOff x="3840480" y="2651760"/>
                  <a:chExt cx="3520440" cy="2827019"/>
                </a:xfrm>
              </p:grpSpPr>
              <p:cxnSp>
                <p:nvCxnSpPr>
                  <p:cNvPr id="14" name="Straight Arrow Connector 13"/>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5439982" y="3187666"/>
                    <a:ext cx="160725" cy="1351954"/>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9"/>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10"/>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5017" y="2179911"/>
                      <a:ext cx="3038630"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FF00"/>
                                </a:solidFill>
                                <a:latin typeface="Cambria Math" panose="02040503050406030204" pitchFamily="18" charset="0"/>
                              </a:rPr>
                              <m:t>𝑑</m:t>
                            </m:r>
                            <m:r>
                              <a:rPr lang="en-US" b="0" i="1" dirty="0" smtClean="0">
                                <a:solidFill>
                                  <a:srgbClr val="FFFF00"/>
                                </a:solidFill>
                                <a:latin typeface="Cambria Math" panose="02040503050406030204" pitchFamily="18" charset="0"/>
                              </a:rPr>
                              <m:t>𝑖𝑎𝑔</m:t>
                            </m:r>
                            <m:d>
                              <m:dPr>
                                <m:ctrlPr>
                                  <a:rPr lang="en-US" b="0" i="1" dirty="0" smtClean="0">
                                    <a:solidFill>
                                      <a:srgbClr val="FFFF00"/>
                                    </a:solidFill>
                                    <a:latin typeface="Cambria Math" panose="02040503050406030204" pitchFamily="18" charset="0"/>
                                  </a:rPr>
                                </m:ctrlPr>
                              </m:dPr>
                              <m:e>
                                <m:r>
                                  <m:rPr>
                                    <m:sty m:val="p"/>
                                  </m:rPr>
                                  <a:rPr lang="en-US" b="0" i="0" dirty="0" smtClean="0">
                                    <a:solidFill>
                                      <a:srgbClr val="FFFF00"/>
                                    </a:solidFill>
                                    <a:latin typeface="Cambria Math" panose="02040503050406030204" pitchFamily="18" charset="0"/>
                                  </a:rPr>
                                  <m:t>C</m:t>
                                </m:r>
                                <m:r>
                                  <a:rPr lang="en-US" b="0" i="0" dirty="0" smtClean="0">
                                    <a:solidFill>
                                      <a:srgbClr val="FFFF00"/>
                                    </a:solidFill>
                                    <a:latin typeface="Cambria Math" panose="02040503050406030204" pitchFamily="18" charset="0"/>
                                  </a:rPr>
                                  <m:t>,</m:t>
                                </m:r>
                                <m:r>
                                  <m:rPr>
                                    <m:sty m:val="p"/>
                                  </m:rPr>
                                  <a:rPr lang="en-US" b="0" i="0" dirty="0" smtClean="0">
                                    <a:solidFill>
                                      <a:srgbClr val="FFFF00"/>
                                    </a:solidFill>
                                    <a:latin typeface="Cambria Math" panose="02040503050406030204" pitchFamily="18" charset="0"/>
                                  </a:rPr>
                                  <m:t>C</m:t>
                                </m:r>
                                <m:r>
                                  <a:rPr lang="en-US" b="0" i="0" dirty="0" smtClean="0">
                                    <a:solidFill>
                                      <a:srgbClr val="FFFF00"/>
                                    </a:solidFill>
                                    <a:latin typeface="Cambria Math" panose="02040503050406030204" pitchFamily="18" charset="0"/>
                                  </a:rPr>
                                  <m:t>,</m:t>
                                </m:r>
                                <m:r>
                                  <m:rPr>
                                    <m:sty m:val="p"/>
                                  </m:rPr>
                                  <a:rPr lang="en-US" b="0" i="0" dirty="0" smtClean="0">
                                    <a:solidFill>
                                      <a:srgbClr val="FFFF00"/>
                                    </a:solidFill>
                                    <a:latin typeface="Cambria Math" panose="02040503050406030204" pitchFamily="18" charset="0"/>
                                  </a:rPr>
                                  <m:t>C</m:t>
                                </m:r>
                                <m:r>
                                  <a:rPr lang="en-US" b="0" i="0" dirty="0" smtClean="0">
                                    <a:solidFill>
                                      <a:srgbClr val="FFFF00"/>
                                    </a:solidFill>
                                    <a:latin typeface="Cambria Math" panose="02040503050406030204" pitchFamily="18" charset="0"/>
                                  </a:rPr>
                                  <m:t>,</m:t>
                                </m:r>
                                <m:r>
                                  <m:rPr>
                                    <m:sty m:val="p"/>
                                  </m:rPr>
                                  <a:rPr lang="en-US" b="0" i="0" dirty="0" smtClean="0">
                                    <a:solidFill>
                                      <a:srgbClr val="FFFF00"/>
                                    </a:solidFill>
                                    <a:latin typeface="Cambria Math" panose="02040503050406030204" pitchFamily="18" charset="0"/>
                                  </a:rPr>
                                  <m:t>C</m:t>
                                </m:r>
                              </m:e>
                            </m:d>
                            <m:r>
                              <a:rPr lang="en-US" dirty="0">
                                <a:solidFill>
                                  <a:srgbClr val="FFFF00"/>
                                </a:solidFill>
                                <a:latin typeface="Cambria Math" panose="02040503050406030204" pitchFamily="18" charset="0"/>
                                <a:ea typeface="Cambria Math" panose="02040503050406030204" pitchFamily="18" charset="0"/>
                              </a:rPr>
                              <m:t>×</m:t>
                            </m:r>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95017" y="2179911"/>
                      <a:ext cx="3038630" cy="599975"/>
                    </a:xfrm>
                    <a:prstGeom prst="rect">
                      <a:avLst/>
                    </a:prstGeom>
                    <a:blipFill rotWithShape="0">
                      <a:blip r:embed="rId11"/>
                      <a:stretch>
                        <a:fillRect t="-21212" r="-11816" b="-13636"/>
                      </a:stretch>
                    </a:blipFill>
                  </p:spPr>
                  <p:txBody>
                    <a:bodyPr/>
                    <a:lstStyle/>
                    <a:p>
                      <a:r>
                        <a:rPr lang="en-US">
                          <a:noFill/>
                        </a:rPr>
                        <a:t> </a:t>
                      </a:r>
                    </a:p>
                  </p:txBody>
                </p:sp>
              </mc:Fallback>
            </mc:AlternateContent>
          </p:grpSp>
        </p:grpSp>
        <p:cxnSp>
          <p:nvCxnSpPr>
            <p:cNvPr id="20" name="Straight Arrow Connector 19"/>
            <p:cNvCxnSpPr/>
            <p:nvPr/>
          </p:nvCxnSpPr>
          <p:spPr>
            <a:xfrm flipH="1" flipV="1">
              <a:off x="5507797" y="3668456"/>
              <a:ext cx="136044" cy="1113169"/>
            </a:xfrm>
            <a:prstGeom prst="straightConnector1">
              <a:avLst/>
            </a:prstGeom>
            <a:ln>
              <a:solidFill>
                <a:srgbClr val="CC33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5150020" y="3648980"/>
                  <a:ext cx="396904"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solidFill>
                                  <a:srgbClr val="CC3300"/>
                                </a:solidFill>
                                <a:latin typeface="Cambria Math" panose="02040503050406030204" pitchFamily="18" charset="0"/>
                              </a:rPr>
                            </m:ctrlPr>
                          </m:accPr>
                          <m:e>
                            <m:r>
                              <a:rPr lang="en-US" b="0" i="1" dirty="0" smtClean="0">
                                <a:solidFill>
                                  <a:srgbClr val="CC33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150020" y="3648980"/>
                  <a:ext cx="396904" cy="404791"/>
                </a:xfrm>
                <a:prstGeom prst="rect">
                  <a:avLst/>
                </a:prstGeom>
                <a:blipFill rotWithShape="0">
                  <a:blip r:embed="rId12"/>
                  <a:stretch>
                    <a:fillRect t="-21212" r="-32308"/>
                  </a:stretch>
                </a:blipFill>
              </p:spPr>
              <p:txBody>
                <a:bodyPr/>
                <a:lstStyle/>
                <a:p>
                  <a:r>
                    <a:rPr lang="en-US">
                      <a:noFill/>
                    </a:rPr>
                    <a:t> </a:t>
                  </a:r>
                </a:p>
              </p:txBody>
            </p:sp>
          </mc:Fallback>
        </mc:AlternateContent>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115574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4"/>
                                    <m:mcJc m:val="center"/>
                                  </m:mcPr>
                                </m:mc>
                              </m:mcs>
                              <m:ctrlPr>
                                <a:rPr lang="en-US" sz="4000" b="0" i="1" smtClean="0">
                                  <a:latin typeface="Cambria Math" panose="02040503050406030204" pitchFamily="18" charset="0"/>
                                </a:rPr>
                              </m:ctrlPr>
                            </m:mPr>
                            <m:mr>
                              <m:e>
                                <m:r>
                                  <m:rPr>
                                    <m:brk m:alnAt="7"/>
                                  </m:rP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m:t>
                                    </m:r>
                                  </m:sup>
                                </m:sSup>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sSup>
                                  <m:sSupPr>
                                    <m:ctrlPr>
                                      <a:rPr lang="en-US" sz="4000" i="1">
                                        <a:latin typeface="Cambria Math" panose="02040503050406030204" pitchFamily="18" charset="0"/>
                                      </a:rPr>
                                    </m:ctrlPr>
                                  </m:sSupPr>
                                  <m:e>
                                    <m:r>
                                      <a:rPr lang="en-US" sz="4000" i="1">
                                        <a:latin typeface="Cambria Math" panose="02040503050406030204" pitchFamily="18" charset="0"/>
                                      </a:rPr>
                                      <m:t>𝑦</m:t>
                                    </m:r>
                                  </m:e>
                                  <m:sup>
                                    <m:r>
                                      <a:rPr lang="en-US" sz="4000" i="1">
                                        <a:latin typeface="Cambria Math" panose="02040503050406030204" pitchFamily="18" charset="0"/>
                                      </a:rPr>
                                      <m:t>′</m:t>
                                    </m:r>
                                  </m:sup>
                                </m:sSup>
                              </m:e>
                            </m:mr>
                            <m:m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sSup>
                                  <m:sSupPr>
                                    <m:ctrlPr>
                                      <a:rPr lang="en-US" sz="4000" i="1">
                                        <a:latin typeface="Cambria Math" panose="02040503050406030204" pitchFamily="18" charset="0"/>
                                      </a:rPr>
                                    </m:ctrlPr>
                                  </m:sSupPr>
                                  <m:e>
                                    <m:r>
                                      <a:rPr lang="en-US" sz="4000" i="1">
                                        <a:latin typeface="Cambria Math" panose="02040503050406030204" pitchFamily="18" charset="0"/>
                                      </a:rPr>
                                      <m:t>𝑧</m:t>
                                    </m:r>
                                  </m:e>
                                  <m:sup>
                                    <m:r>
                                      <a:rPr lang="en-US" sz="4000" i="1">
                                        <a:latin typeface="Cambria Math" panose="02040503050406030204" pitchFamily="18" charset="0"/>
                                      </a:rPr>
                                      <m:t>′</m:t>
                                    </m:r>
                                  </m:sup>
                                </m:sSup>
                              </m:e>
                            </m:mr>
                            <m:m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d>
                        <m:dPr>
                          <m:begChr m:val="["/>
                          <m:endChr m:val="]"/>
                          <m:ctrlPr>
                            <a:rPr lang="en-US" sz="4000" b="0" i="1" smtClean="0">
                              <a:latin typeface="Cambria Math" panose="02040503050406030204" pitchFamily="18" charset="0"/>
                            </a:rPr>
                          </m:ctrlPr>
                        </m:dPr>
                        <m:e>
                          <m:m>
                            <m:mPr>
                              <m:mcs>
                                <m:mc>
                                  <m:mcPr>
                                    <m:count m:val="1"/>
                                    <m:mcJc m:val="center"/>
                                  </m:mcPr>
                                </m:mc>
                              </m:mcs>
                              <m:ctrlPr>
                                <a:rPr lang="en-US" sz="4000" b="0" i="1" smtClean="0">
                                  <a:latin typeface="Cambria Math" panose="02040503050406030204" pitchFamily="18" charset="0"/>
                                </a:rPr>
                              </m:ctrlPr>
                            </m:mPr>
                            <m:mr>
                              <m:e>
                                <m:r>
                                  <m:rPr>
                                    <m:brk m:alnAt="7"/>
                                  </m:rPr>
                                  <a:rPr lang="en-US" sz="4000" b="0" i="1" smtClean="0">
                                    <a:latin typeface="Cambria Math" panose="02040503050406030204" pitchFamily="18" charset="0"/>
                                  </a:rPr>
                                  <m:t>𝑥</m:t>
                                </m:r>
                                <m:r>
                                  <a:rPr lang="en-US" sz="4000" b="0" i="1" smtClean="0">
                                    <a:latin typeface="Cambria Math" panose="02040503050406030204" pitchFamily="18" charset="0"/>
                                  </a:rPr>
                                  <m:t>𝑤</m:t>
                                </m:r>
                              </m:e>
                            </m:mr>
                            <m:mr>
                              <m:e>
                                <m:r>
                                  <a:rPr lang="en-US" sz="4000" b="0" i="1" smtClean="0">
                                    <a:latin typeface="Cambria Math" panose="02040503050406030204" pitchFamily="18" charset="0"/>
                                  </a:rPr>
                                  <m:t>𝑦𝑤</m:t>
                                </m:r>
                              </m:e>
                            </m:mr>
                            <m:mr>
                              <m:e>
                                <m:r>
                                  <a:rPr lang="en-US" sz="4000" b="0" i="1" smtClean="0">
                                    <a:latin typeface="Cambria Math" panose="02040503050406030204" pitchFamily="18" charset="0"/>
                                  </a:rPr>
                                  <m:t>𝑧𝑤</m:t>
                                </m:r>
                              </m:e>
                            </m:mr>
                            <m:mr>
                              <m:e>
                                <m:r>
                                  <a:rPr lang="en-US" sz="4000" b="0" i="1" smtClean="0">
                                    <a:latin typeface="Cambria Math" panose="02040503050406030204" pitchFamily="18" charset="0"/>
                                  </a:rPr>
                                  <m:t>𝑤</m:t>
                                </m:r>
                              </m:e>
                            </m:mr>
                          </m:m>
                        </m:e>
                      </m:d>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1"/>
                                    <m:mcJc m:val="center"/>
                                  </m:mcPr>
                                </m:mc>
                              </m:mcs>
                              <m:ctrlPr>
                                <a:rPr lang="en-US" sz="4000" b="0" i="1" smtClean="0">
                                  <a:latin typeface="Cambria Math" panose="02040503050406030204" pitchFamily="18" charset="0"/>
                                </a:rPr>
                              </m:ctrlPr>
                            </m:mPr>
                            <m:mr>
                              <m:e>
                                <m:r>
                                  <m:rPr>
                                    <m:brk m:alnAt="7"/>
                                  </m:rPr>
                                  <a:rPr lang="en-US" sz="4000" b="0" i="1" smtClean="0">
                                    <a:latin typeface="Cambria Math" panose="02040503050406030204" pitchFamily="18" charset="0"/>
                                  </a:rPr>
                                  <m:t>(</m:t>
                                </m:r>
                                <m:r>
                                  <a:rPr lang="en-US" sz="4000" i="1">
                                    <a:latin typeface="Cambria Math" panose="02040503050406030204" pitchFamily="18" charset="0"/>
                                  </a:rPr>
                                  <m:t>𝑥</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m:rPr>
                                        <m:brk m:alnAt="7"/>
                                      </m:rPr>
                                      <a:rPr lang="en-US" sz="4000" b="0" i="1" smtClean="0">
                                        <a:latin typeface="Cambria Math" panose="02040503050406030204" pitchFamily="18" charset="0"/>
                                      </a:rPr>
                                      <m:t>𝑥</m:t>
                                    </m:r>
                                  </m:e>
                                  <m:sup>
                                    <m:r>
                                      <a:rPr lang="en-US" sz="4000" b="0" i="1" smtClean="0">
                                        <a:latin typeface="Cambria Math" panose="02040503050406030204" pitchFamily="18" charset="0"/>
                                      </a:rPr>
                                      <m:t>′</m:t>
                                    </m:r>
                                  </m:sup>
                                </m:sSup>
                                <m:r>
                                  <m:rPr>
                                    <m:brk m:alnAt="7"/>
                                  </m:rPr>
                                  <a:rPr lang="en-US" sz="4000" b="0" i="1" smtClean="0">
                                    <a:latin typeface="Cambria Math" panose="02040503050406030204" pitchFamily="18" charset="0"/>
                                  </a:rPr>
                                  <m:t>)</m:t>
                                </m:r>
                                <m:r>
                                  <a:rPr lang="en-US" sz="4000" i="1" smtClean="0">
                                    <a:latin typeface="Cambria Math" panose="02040503050406030204" pitchFamily="18" charset="0"/>
                                  </a:rPr>
                                  <m:t>𝑤</m:t>
                                </m:r>
                              </m:e>
                            </m:mr>
                            <m:mr>
                              <m:e>
                                <m:r>
                                  <a:rPr lang="en-US" sz="4000" b="0" i="1" smtClean="0">
                                    <a:latin typeface="Cambria Math" panose="02040503050406030204" pitchFamily="18" charset="0"/>
                                  </a:rPr>
                                  <m:t>(</m:t>
                                </m:r>
                                <m:r>
                                  <a:rPr lang="en-US" sz="4000" i="1">
                                    <a:latin typeface="Cambria Math" panose="02040503050406030204" pitchFamily="18" charset="0"/>
                                  </a:rPr>
                                  <m:t>𝑦</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𝑦</m:t>
                                    </m:r>
                                  </m:e>
                                  <m:sup>
                                    <m:r>
                                      <a:rPr lang="en-US" sz="4000" b="0" i="1" smtClean="0">
                                        <a:latin typeface="Cambria Math" panose="02040503050406030204" pitchFamily="18" charset="0"/>
                                      </a:rPr>
                                      <m:t>′</m:t>
                                    </m:r>
                                  </m:sup>
                                </m:sSup>
                                <m:r>
                                  <a:rPr lang="en-US" sz="4000" b="0" i="1" smtClean="0">
                                    <a:latin typeface="Cambria Math" panose="02040503050406030204" pitchFamily="18" charset="0"/>
                                  </a:rPr>
                                  <m:t>)</m:t>
                                </m:r>
                                <m:r>
                                  <a:rPr lang="en-US" sz="4000" i="1">
                                    <a:latin typeface="Cambria Math" panose="02040503050406030204" pitchFamily="18" charset="0"/>
                                  </a:rPr>
                                  <m:t>𝑤</m:t>
                                </m:r>
                              </m:e>
                            </m:mr>
                            <m:mr>
                              <m:e>
                                <m:r>
                                  <a:rPr lang="en-US" sz="4000" b="0" i="1" smtClean="0">
                                    <a:latin typeface="Cambria Math" panose="02040503050406030204" pitchFamily="18" charset="0"/>
                                  </a:rPr>
                                  <m:t>(</m:t>
                                </m:r>
                                <m:r>
                                  <a:rPr lang="en-US" sz="4000" i="1">
                                    <a:latin typeface="Cambria Math" panose="02040503050406030204" pitchFamily="18" charset="0"/>
                                  </a:rPr>
                                  <m:t>𝑧</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𝑧</m:t>
                                    </m:r>
                                  </m:e>
                                  <m:sup>
                                    <m:r>
                                      <a:rPr lang="en-US" sz="4000" b="0" i="1" smtClean="0">
                                        <a:latin typeface="Cambria Math" panose="02040503050406030204" pitchFamily="18" charset="0"/>
                                      </a:rPr>
                                      <m:t>′</m:t>
                                    </m:r>
                                  </m:sup>
                                </m:sSup>
                                <m:r>
                                  <a:rPr lang="en-US" sz="4000" b="0" i="1" smtClean="0">
                                    <a:latin typeface="Cambria Math" panose="02040503050406030204" pitchFamily="18" charset="0"/>
                                  </a:rPr>
                                  <m:t>)</m:t>
                                </m:r>
                                <m:r>
                                  <a:rPr lang="en-US" sz="4000" i="1">
                                    <a:latin typeface="Cambria Math" panose="02040503050406030204" pitchFamily="18" charset="0"/>
                                  </a:rPr>
                                  <m:t>𝑤</m:t>
                                </m:r>
                              </m:e>
                            </m:mr>
                            <m:mr>
                              <m:e>
                                <m:r>
                                  <a:rPr lang="en-US" sz="4000" i="1">
                                    <a:latin typeface="Cambria Math" panose="02040503050406030204" pitchFamily="18" charset="0"/>
                                  </a:rPr>
                                  <m:t>𝑤</m:t>
                                </m:r>
                              </m:e>
                            </m:mr>
                          </m:m>
                        </m:e>
                      </m:d>
                    </m:oMath>
                  </m:oMathPara>
                </a14:m>
                <a:endParaRPr lang="en-US" sz="40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18</a:t>
            </a:fld>
            <a:endParaRPr lang="en-US" dirty="0">
              <a:solidFill>
                <a:schemeClr val="bg1"/>
              </a:solidFill>
            </a:endParaRPr>
          </a:p>
        </p:txBody>
      </p:sp>
    </p:spTree>
    <p:extLst>
      <p:ext uri="{BB962C8B-B14F-4D97-AF65-F5344CB8AC3E}">
        <p14:creationId xmlns:p14="http://schemas.microsoft.com/office/powerpoint/2010/main" val="1060913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Translation</a:t>
            </a:r>
          </a:p>
        </p:txBody>
      </p:sp>
      <p:grpSp>
        <p:nvGrpSpPr>
          <p:cNvPr id="4" name="Group 3"/>
          <p:cNvGrpSpPr/>
          <p:nvPr>
            <p:custDataLst>
              <p:custData r:id="rId1"/>
            </p:custDataLst>
          </p:nvPr>
        </p:nvGrpSpPr>
        <p:grpSpPr>
          <a:xfrm>
            <a:off x="3309257" y="2168212"/>
            <a:ext cx="4680857" cy="3993103"/>
            <a:chOff x="3309257" y="2168212"/>
            <a:chExt cx="4680857" cy="3993103"/>
          </a:xfrm>
        </p:grpSpPr>
        <p:grpSp>
          <p:nvGrpSpPr>
            <p:cNvPr id="5" name="Group 4"/>
            <p:cNvGrpSpPr/>
            <p:nvPr>
              <p:custDataLst>
                <p:custData r:id="rId2"/>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9" name="TextBox 8"/>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8"/>
                    <a:stretch>
                      <a:fillRect r="-15217" b="-40000"/>
                    </a:stretch>
                  </a:blipFill>
                </p:spPr>
                <p:txBody>
                  <a:bodyPr/>
                  <a:lstStyle/>
                  <a:p>
                    <a:r>
                      <a:rPr lang="en-US">
                        <a:noFill/>
                      </a:rPr>
                      <a:t> </a:t>
                    </a:r>
                  </a:p>
                </p:txBody>
              </p:sp>
            </mc:Fallback>
          </mc:AlternateContent>
          <p:grpSp>
            <p:nvGrpSpPr>
              <p:cNvPr id="10" name="Group 9"/>
              <p:cNvGrpSpPr/>
              <p:nvPr>
                <p:custDataLst>
                  <p:custData r:id="rId3"/>
                </p:custDataLst>
              </p:nvPr>
            </p:nvGrpSpPr>
            <p:grpSpPr>
              <a:xfrm>
                <a:off x="377082" y="832893"/>
                <a:ext cx="6344455" cy="5724926"/>
                <a:chOff x="377082" y="832893"/>
                <a:chExt cx="6344455" cy="5724926"/>
              </a:xfrm>
            </p:grpSpPr>
            <p:grpSp>
              <p:nvGrpSpPr>
                <p:cNvPr id="11" name="Group 10"/>
                <p:cNvGrpSpPr/>
                <p:nvPr>
                  <p:custDataLst>
                    <p:custData r:id="rId4"/>
                  </p:custDataLst>
                </p:nvPr>
              </p:nvGrpSpPr>
              <p:grpSpPr>
                <a:xfrm>
                  <a:off x="377082" y="1389888"/>
                  <a:ext cx="5950566" cy="4966466"/>
                  <a:chOff x="3840480" y="2651760"/>
                  <a:chExt cx="3520440" cy="2827019"/>
                </a:xfrm>
              </p:grpSpPr>
              <p:cxnSp>
                <p:nvCxnSpPr>
                  <p:cNvPr id="17" name="Straight Arrow Connector 16"/>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4480560" y="3885820"/>
                    <a:ext cx="1120140" cy="663320"/>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9"/>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10"/>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38196" y="3153075"/>
                      <a:ext cx="574911" cy="59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𝑉</m:t>
                                </m:r>
                              </m:e>
                            </m:acc>
                          </m:oMath>
                        </m:oMathPara>
                      </a14:m>
                      <a:endParaRPr lang="en-US" dirty="0">
                        <a:solidFill>
                          <a:schemeClr val="tx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38196" y="3153075"/>
                      <a:ext cx="574911" cy="59721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467078" y="3830622"/>
                      <a:ext cx="570215" cy="5474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CC3300"/>
                                </a:solidFill>
                                <a:latin typeface="Cambria Math" panose="02040503050406030204" pitchFamily="18" charset="0"/>
                              </a:rPr>
                              <m:t>𝑃</m:t>
                            </m:r>
                          </m:oMath>
                        </m:oMathPara>
                      </a14:m>
                      <a:endParaRPr lang="en-US" dirty="0">
                        <a:solidFill>
                          <a:srgbClr val="00B0F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67078" y="3830622"/>
                      <a:ext cx="570215" cy="54741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177791" y="2057875"/>
                      <a:ext cx="947995" cy="5734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srgbClr val="FFFF00"/>
                                    </a:solidFill>
                                    <a:latin typeface="Cambria Math" panose="02040503050406030204" pitchFamily="18" charset="0"/>
                                  </a:rPr>
                                </m:ctrlPr>
                              </m:sSubPr>
                              <m:e>
                                <m:r>
                                  <a:rPr lang="en-US" b="0" i="1" dirty="0" smtClean="0">
                                    <a:solidFill>
                                      <a:srgbClr val="FFFF00"/>
                                    </a:solidFill>
                                    <a:latin typeface="Cambria Math" panose="02040503050406030204" pitchFamily="18" charset="0"/>
                                  </a:rPr>
                                  <m:t>𝑇</m:t>
                                </m:r>
                              </m:e>
                              <m:sub>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𝑉</m:t>
                                    </m:r>
                                  </m:e>
                                </m:acc>
                              </m:sub>
                            </m:sSub>
                            <m:r>
                              <a:rPr lang="en-US" b="0" i="1" dirty="0" smtClean="0">
                                <a:solidFill>
                                  <a:srgbClr val="FFFF00"/>
                                </a:solidFill>
                                <a:latin typeface="Cambria Math" panose="02040503050406030204" pitchFamily="18" charset="0"/>
                              </a:rPr>
                              <m:t>𝑃</m:t>
                            </m:r>
                          </m:oMath>
                        </m:oMathPara>
                      </a14:m>
                      <a:endParaRPr lang="en-US" dirty="0">
                        <a:solidFill>
                          <a:srgbClr val="00B0F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177791" y="2057875"/>
                      <a:ext cx="947995" cy="573459"/>
                    </a:xfrm>
                    <a:prstGeom prst="rect">
                      <a:avLst/>
                    </a:prstGeom>
                    <a:blipFill rotWithShape="0">
                      <a:blip r:embed="rId13"/>
                      <a:stretch>
                        <a:fillRect b="-1563"/>
                      </a:stretch>
                    </a:blipFill>
                  </p:spPr>
                  <p:txBody>
                    <a:bodyPr/>
                    <a:lstStyle/>
                    <a:p>
                      <a:r>
                        <a:rPr lang="en-US">
                          <a:noFill/>
                        </a:rPr>
                        <a:t> </a:t>
                      </a:r>
                    </a:p>
                  </p:txBody>
                </p:sp>
              </mc:Fallback>
            </mc:AlternateContent>
          </p:grpSp>
        </p:grpSp>
        <p:sp>
          <p:nvSpPr>
            <p:cNvPr id="6" name="Oval 5"/>
            <p:cNvSpPr/>
            <p:nvPr/>
          </p:nvSpPr>
          <p:spPr>
            <a:xfrm>
              <a:off x="6116109" y="4124565"/>
              <a:ext cx="45719" cy="54864"/>
            </a:xfrm>
            <a:prstGeom prst="ellipse">
              <a:avLst/>
            </a:prstGeom>
            <a:solidFill>
              <a:srgbClr val="CC3300"/>
            </a:soli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C3300"/>
                  </a:solidFill>
                </a:ln>
              </a:endParaRPr>
            </a:p>
          </p:txBody>
        </p:sp>
        <p:cxnSp>
          <p:nvCxnSpPr>
            <p:cNvPr id="7" name="Straight Arrow Connector 6"/>
            <p:cNvCxnSpPr/>
            <p:nvPr/>
          </p:nvCxnSpPr>
          <p:spPr>
            <a:xfrm flipH="1" flipV="1">
              <a:off x="4788173" y="3349916"/>
              <a:ext cx="1318531" cy="786211"/>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sp>
          <p:nvSpPr>
            <p:cNvPr id="8" name="Oval 7"/>
            <p:cNvSpPr/>
            <p:nvPr/>
          </p:nvSpPr>
          <p:spPr>
            <a:xfrm>
              <a:off x="4736502" y="3295052"/>
              <a:ext cx="45719" cy="5486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C3300"/>
                  </a:solidFill>
                </a:ln>
              </a:endParaRPr>
            </a:p>
          </p:txBody>
        </p:sp>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19</a:t>
            </a:fld>
            <a:endParaRPr lang="en-US" dirty="0">
              <a:solidFill>
                <a:schemeClr val="bg1"/>
              </a:solidFill>
            </a:endParaRPr>
          </a:p>
        </p:txBody>
      </p:sp>
    </p:spTree>
    <p:extLst>
      <p:ext uri="{BB962C8B-B14F-4D97-AF65-F5344CB8AC3E}">
        <p14:creationId xmlns:p14="http://schemas.microsoft.com/office/powerpoint/2010/main" val="174503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What we’re going to discuss</a:t>
            </a:r>
          </a:p>
        </p:txBody>
      </p:sp>
      <p:sp>
        <p:nvSpPr>
          <p:cNvPr id="3" name="Content Placeholder 2"/>
          <p:cNvSpPr>
            <a:spLocks noGrp="1"/>
          </p:cNvSpPr>
          <p:nvPr>
            <p:ph idx="1"/>
          </p:nvPr>
        </p:nvSpPr>
        <p:spPr>
          <a:xfrm>
            <a:off x="1103312" y="1688123"/>
            <a:ext cx="8946541" cy="4560276"/>
          </a:xfrm>
          <a:effectLst>
            <a:outerShdw blurRad="50800" dist="38100" dir="2700000" algn="tl" rotWithShape="0">
              <a:prstClr val="black">
                <a:alpha val="42000"/>
              </a:prstClr>
            </a:outerShdw>
          </a:effectLst>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I’ll be discussing some basic math that you are going to need, in order to understand some of the parts of OpenGL pipeline and basics of rendering.</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63307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t>
                </a:r>
                <a14:m>
                  <m:oMath xmlns:m="http://schemas.openxmlformats.org/officeDocument/2006/math">
                    <m:r>
                      <a:rPr lang="en-US" i="1" dirty="0" smtClean="0">
                        <a:latin typeface="Cambria Math" panose="02040503050406030204" pitchFamily="18" charset="0"/>
                      </a:rPr>
                      <m:t>𝑋</m:t>
                    </m:r>
                  </m:oMath>
                </a14:m>
                <a:r>
                  <a:rPr lang="en-US" dirty="0"/>
                  <a:t> axis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𝑅</m:t>
                          </m:r>
                        </m:e>
                        <m:sub>
                          <m:r>
                            <a:rPr lang="en-US" sz="4000" b="0" i="1" smtClean="0">
                              <a:solidFill>
                                <a:prstClr val="white"/>
                              </a:solidFill>
                              <a:latin typeface="Cambria Math" panose="02040503050406030204" pitchFamily="18" charset="0"/>
                            </a:rPr>
                            <m:t>𝑥</m:t>
                          </m:r>
                        </m:sub>
                      </m:sSub>
                      <m:d>
                        <m:dPr>
                          <m:ctrlPr>
                            <a:rPr lang="en-US" sz="4000" b="0" i="1" smtClean="0">
                              <a:solidFill>
                                <a:prstClr val="white"/>
                              </a:solidFill>
                              <a:latin typeface="Cambria Math" panose="02040503050406030204" pitchFamily="18" charset="0"/>
                            </a:rPr>
                          </m:ctrlPr>
                        </m:dPr>
                        <m:e>
                          <m:r>
                            <a:rPr lang="en-US" sz="4000" b="0" i="1" smtClean="0">
                              <a:solidFill>
                                <a:prstClr val="white"/>
                              </a:solidFill>
                              <a:latin typeface="Cambria Math" panose="02040503050406030204" pitchFamily="18" charset="0"/>
                              <a:ea typeface="Cambria Math" panose="02040503050406030204" pitchFamily="18" charset="0"/>
                            </a:rPr>
                            <m:t>𝜃</m:t>
                          </m:r>
                        </m:e>
                      </m:d>
                      <m:r>
                        <a:rPr lang="en-US" sz="4000" b="0" i="1" smtClean="0">
                          <a:solidFill>
                            <a:prstClr val="white"/>
                          </a:solidFill>
                          <a:latin typeface="Cambria Math" panose="02040503050406030204" pitchFamily="18" charset="0"/>
                        </a:rPr>
                        <m:t>=</m:t>
                      </m:r>
                      <m:d>
                        <m:dPr>
                          <m:begChr m:val="["/>
                          <m:endChr m:val="]"/>
                          <m:ctrlPr>
                            <a:rPr lang="en-US" sz="4000" i="1" smtClean="0">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r>
                                  <m:rPr>
                                    <m:brk m:alnAt="7"/>
                                  </m:rPr>
                                  <a:rPr lang="en-US" sz="4000" i="1">
                                    <a:solidFill>
                                      <a:prstClr val="white"/>
                                    </a:solidFill>
                                    <a:latin typeface="Cambria Math" panose="02040503050406030204" pitchFamily="18" charset="0"/>
                                  </a:rPr>
                                  <m:t>1</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func>
                                  <m:funcPr>
                                    <m:ctrlPr>
                                      <a:rPr lang="en-US" sz="4000" i="1" smtClean="0">
                                        <a:solidFill>
                                          <a:prstClr val="white"/>
                                        </a:solidFill>
                                        <a:latin typeface="Cambria Math" panose="02040503050406030204" pitchFamily="18" charset="0"/>
                                      </a:rPr>
                                    </m:ctrlPr>
                                  </m:funcPr>
                                  <m:fName>
                                    <m:r>
                                      <m:rPr>
                                        <m:sty m:val="p"/>
                                      </m:rPr>
                                      <a:rPr lang="en-US" sz="4000" i="0" smtClean="0">
                                        <a:solidFill>
                                          <a:prstClr val="white"/>
                                        </a:solidFill>
                                        <a:latin typeface="Cambria Math" panose="02040503050406030204" pitchFamily="18" charset="0"/>
                                      </a:rPr>
                                      <m:t>cos</m:t>
                                    </m:r>
                                  </m:fName>
                                  <m:e>
                                    <m:r>
                                      <a:rPr lang="en-US" sz="4000" b="0" i="1" smtClean="0">
                                        <a:solidFill>
                                          <a:prstClr val="white"/>
                                        </a:solidFill>
                                        <a:latin typeface="Cambria Math" panose="02040503050406030204" pitchFamily="18" charset="0"/>
                                        <a:ea typeface="Cambria Math" panose="02040503050406030204" pitchFamily="18" charset="0"/>
                                      </a:rPr>
                                      <m:t>𝜃</m:t>
                                    </m:r>
                                  </m:e>
                                </m:func>
                              </m:e>
                              <m:e>
                                <m:func>
                                  <m:funcPr>
                                    <m:ctrlPr>
                                      <a:rPr lang="en-US" sz="4000" i="1" smtClean="0">
                                        <a:solidFill>
                                          <a:prstClr val="white"/>
                                        </a:solidFill>
                                        <a:latin typeface="Cambria Math" panose="02040503050406030204" pitchFamily="18" charset="0"/>
                                      </a:rPr>
                                    </m:ctrlPr>
                                  </m:funcPr>
                                  <m:fName>
                                    <m:r>
                                      <a:rPr lang="en-US" sz="4000" b="0" i="0" smtClean="0">
                                        <a:solidFill>
                                          <a:prstClr val="white"/>
                                        </a:solidFill>
                                        <a:latin typeface="Cambria Math" panose="02040503050406030204" pitchFamily="18" charset="0"/>
                                      </a:rPr>
                                      <m:t>−</m:t>
                                    </m:r>
                                    <m:r>
                                      <m:rPr>
                                        <m:sty m:val="p"/>
                                      </m:rPr>
                                      <a:rPr lang="en-US" sz="4000" i="0" smtClean="0">
                                        <a:solidFill>
                                          <a:prstClr val="white"/>
                                        </a:solidFill>
                                        <a:latin typeface="Cambria Math" panose="02040503050406030204" pitchFamily="18" charset="0"/>
                                      </a:rPr>
                                      <m:t>sin</m:t>
                                    </m:r>
                                  </m:fName>
                                  <m:e>
                                    <m:r>
                                      <a:rPr lang="en-US" sz="4000" b="0" i="1" smtClean="0">
                                        <a:solidFill>
                                          <a:prstClr val="white"/>
                                        </a:solidFill>
                                        <a:latin typeface="Cambria Math" panose="02040503050406030204" pitchFamily="18" charset="0"/>
                                        <a:ea typeface="Cambria Math" panose="02040503050406030204" pitchFamily="18" charset="0"/>
                                      </a:rPr>
                                      <m:t>𝜃</m:t>
                                    </m:r>
                                  </m:e>
                                </m:func>
                              </m:e>
                              <m:e>
                                <m:r>
                                  <a:rPr lang="en-US" sz="4000" b="0" i="1" smtClean="0">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func>
                                  <m:funcPr>
                                    <m:ctrlPr>
                                      <a:rPr lang="en-US" sz="4000" i="1" smtClean="0">
                                        <a:solidFill>
                                          <a:prstClr val="white"/>
                                        </a:solidFill>
                                        <a:latin typeface="Cambria Math" panose="02040503050406030204" pitchFamily="18" charset="0"/>
                                      </a:rPr>
                                    </m:ctrlPr>
                                  </m:funcPr>
                                  <m:fName>
                                    <m:r>
                                      <m:rPr>
                                        <m:sty m:val="p"/>
                                      </m:rPr>
                                      <a:rPr lang="en-US" sz="4000" i="0" smtClean="0">
                                        <a:solidFill>
                                          <a:prstClr val="white"/>
                                        </a:solidFill>
                                        <a:latin typeface="Cambria Math" panose="02040503050406030204" pitchFamily="18" charset="0"/>
                                      </a:rPr>
                                      <m:t>sin</m:t>
                                    </m:r>
                                  </m:fName>
                                  <m:e>
                                    <m:r>
                                      <a:rPr lang="en-US" sz="4000" i="1" smtClean="0">
                                        <a:solidFill>
                                          <a:prstClr val="white"/>
                                        </a:solidFill>
                                        <a:latin typeface="Cambria Math" panose="02040503050406030204" pitchFamily="18" charset="0"/>
                                        <a:ea typeface="Cambria Math" panose="02040503050406030204" pitchFamily="18" charset="0"/>
                                      </a:rPr>
                                      <m:t>𝜃</m:t>
                                    </m:r>
                                  </m:e>
                                </m:func>
                              </m:e>
                              <m:e>
                                <m:func>
                                  <m:funcPr>
                                    <m:ctrlPr>
                                      <a:rPr lang="en-US" sz="4000" i="1" smtClean="0">
                                        <a:solidFill>
                                          <a:prstClr val="white"/>
                                        </a:solidFill>
                                        <a:latin typeface="Cambria Math" panose="02040503050406030204" pitchFamily="18" charset="0"/>
                                      </a:rPr>
                                    </m:ctrlPr>
                                  </m:funcPr>
                                  <m:fName>
                                    <m:r>
                                      <m:rPr>
                                        <m:sty m:val="p"/>
                                      </m:rPr>
                                      <a:rPr lang="en-US" sz="4000" i="0" smtClean="0">
                                        <a:solidFill>
                                          <a:prstClr val="white"/>
                                        </a:solidFill>
                                        <a:latin typeface="Cambria Math" panose="02040503050406030204" pitchFamily="18" charset="0"/>
                                      </a:rPr>
                                      <m:t>cos</m:t>
                                    </m:r>
                                  </m:fName>
                                  <m:e>
                                    <m:r>
                                      <a:rPr lang="en-US" sz="4000" i="1" smtClean="0">
                                        <a:solidFill>
                                          <a:prstClr val="white"/>
                                        </a:solidFill>
                                        <a:latin typeface="Cambria Math" panose="02040503050406030204" pitchFamily="18" charset="0"/>
                                        <a:ea typeface="Cambria Math" panose="02040503050406030204" pitchFamily="18" charset="0"/>
                                      </a:rPr>
                                      <m:t>𝜃</m:t>
                                    </m:r>
                                  </m:e>
                                </m:func>
                              </m:e>
                              <m:e>
                                <m:r>
                                  <a:rPr lang="en-US" sz="4000" b="0" i="1" smtClean="0">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20</a:t>
            </a:fld>
            <a:endParaRPr lang="en-US" dirty="0">
              <a:solidFill>
                <a:schemeClr val="bg1"/>
              </a:solidFill>
            </a:endParaRPr>
          </a:p>
        </p:txBody>
      </p:sp>
    </p:spTree>
    <p:extLst>
      <p:ext uri="{BB962C8B-B14F-4D97-AF65-F5344CB8AC3E}">
        <p14:creationId xmlns:p14="http://schemas.microsoft.com/office/powerpoint/2010/main" val="498243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t>
                </a:r>
                <a14:m>
                  <m:oMath xmlns:m="http://schemas.openxmlformats.org/officeDocument/2006/math">
                    <m:r>
                      <a:rPr lang="en-US" i="1" dirty="0" smtClean="0">
                        <a:latin typeface="Cambria Math" panose="02040503050406030204" pitchFamily="18" charset="0"/>
                      </a:rPr>
                      <m:t>𝑌</m:t>
                    </m:r>
                  </m:oMath>
                </a14:m>
                <a:r>
                  <a:rPr lang="en-US" dirty="0"/>
                  <a:t> axis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𝑅</m:t>
                          </m:r>
                        </m:e>
                        <m:sub>
                          <m:r>
                            <a:rPr lang="en-US" sz="4000" b="0" i="1" smtClean="0">
                              <a:solidFill>
                                <a:prstClr val="white"/>
                              </a:solidFill>
                              <a:latin typeface="Cambria Math" panose="02040503050406030204" pitchFamily="18" charset="0"/>
                            </a:rPr>
                            <m:t>𝑦</m:t>
                          </m:r>
                        </m:sub>
                      </m:sSub>
                      <m:d>
                        <m:dPr>
                          <m:ctrlPr>
                            <a:rPr lang="en-US" sz="4000" b="0" i="1" smtClean="0">
                              <a:solidFill>
                                <a:prstClr val="white"/>
                              </a:solidFill>
                              <a:latin typeface="Cambria Math" panose="02040503050406030204" pitchFamily="18" charset="0"/>
                            </a:rPr>
                          </m:ctrlPr>
                        </m:dPr>
                        <m:e>
                          <m:r>
                            <a:rPr lang="en-US" sz="4000" b="0" i="1" smtClean="0">
                              <a:solidFill>
                                <a:prstClr val="white"/>
                              </a:solidFill>
                              <a:latin typeface="Cambria Math" panose="02040503050406030204" pitchFamily="18" charset="0"/>
                              <a:ea typeface="Cambria Math" panose="02040503050406030204" pitchFamily="18" charset="0"/>
                            </a:rPr>
                            <m:t>𝜃</m:t>
                          </m:r>
                        </m:e>
                      </m:d>
                      <m:r>
                        <a:rPr lang="en-US" sz="4000" b="0" i="1" smtClean="0">
                          <a:solidFill>
                            <a:prstClr val="white"/>
                          </a:solidFill>
                          <a:latin typeface="Cambria Math" panose="02040503050406030204" pitchFamily="18" charset="0"/>
                        </a:rPr>
                        <m:t>=</m:t>
                      </m:r>
                      <m:d>
                        <m:dPr>
                          <m:begChr m:val="["/>
                          <m:endChr m:val="]"/>
                          <m:ctrlPr>
                            <a:rPr lang="en-US" sz="4000" i="1" smtClean="0">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cos</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i="1" smtClean="0">
                                    <a:solidFill>
                                      <a:prstClr val="white"/>
                                    </a:solidFill>
                                    <a:latin typeface="Cambria Math" panose="02040503050406030204" pitchFamily="18" charset="0"/>
                                  </a:rPr>
                                  <m:t>0</m:t>
                                </m:r>
                              </m:e>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sin</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1</m:t>
                                </m:r>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func>
                                  <m:funcPr>
                                    <m:ctrlPr>
                                      <a:rPr lang="en-US" sz="4000" i="1">
                                        <a:solidFill>
                                          <a:prstClr val="white"/>
                                        </a:solidFill>
                                        <a:latin typeface="Cambria Math" panose="02040503050406030204" pitchFamily="18" charset="0"/>
                                      </a:rPr>
                                    </m:ctrlPr>
                                  </m:funcPr>
                                  <m:fName>
                                    <m:r>
                                      <a:rPr lang="en-US" sz="4000">
                                        <a:solidFill>
                                          <a:prstClr val="white"/>
                                        </a:solidFill>
                                        <a:latin typeface="Cambria Math" panose="02040503050406030204" pitchFamily="18" charset="0"/>
                                      </a:rPr>
                                      <m:t>−</m:t>
                                    </m:r>
                                    <m:r>
                                      <m:rPr>
                                        <m:sty m:val="p"/>
                                      </m:rPr>
                                      <a:rPr lang="en-US" sz="4000">
                                        <a:solidFill>
                                          <a:prstClr val="white"/>
                                        </a:solidFill>
                                        <a:latin typeface="Cambria Math" panose="02040503050406030204" pitchFamily="18" charset="0"/>
                                      </a:rPr>
                                      <m:t>sin</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b="0" i="1" smtClean="0">
                                    <a:solidFill>
                                      <a:prstClr val="white"/>
                                    </a:solidFill>
                                    <a:latin typeface="Cambria Math" panose="02040503050406030204" pitchFamily="18" charset="0"/>
                                  </a:rPr>
                                  <m:t>0</m:t>
                                </m:r>
                              </m:e>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cos</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1474211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t>
                </a:r>
                <a14:m>
                  <m:oMath xmlns:m="http://schemas.openxmlformats.org/officeDocument/2006/math">
                    <m:r>
                      <a:rPr lang="en-US" i="1" dirty="0" smtClean="0">
                        <a:latin typeface="Cambria Math" panose="02040503050406030204" pitchFamily="18" charset="0"/>
                      </a:rPr>
                      <m:t>𝑍</m:t>
                    </m:r>
                  </m:oMath>
                </a14:m>
                <a:r>
                  <a:rPr lang="en-US" dirty="0"/>
                  <a:t> axis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𝑅</m:t>
                          </m:r>
                        </m:e>
                        <m:sub>
                          <m:r>
                            <a:rPr lang="en-US" sz="4000" b="0" i="1" smtClean="0">
                              <a:solidFill>
                                <a:prstClr val="white"/>
                              </a:solidFill>
                              <a:latin typeface="Cambria Math" panose="02040503050406030204" pitchFamily="18" charset="0"/>
                            </a:rPr>
                            <m:t>𝑧</m:t>
                          </m:r>
                        </m:sub>
                      </m:sSub>
                      <m:d>
                        <m:dPr>
                          <m:ctrlPr>
                            <a:rPr lang="en-US" sz="4000" b="0" i="1" smtClean="0">
                              <a:solidFill>
                                <a:prstClr val="white"/>
                              </a:solidFill>
                              <a:latin typeface="Cambria Math" panose="02040503050406030204" pitchFamily="18" charset="0"/>
                            </a:rPr>
                          </m:ctrlPr>
                        </m:dPr>
                        <m:e>
                          <m:r>
                            <a:rPr lang="en-US" sz="4000" b="0" i="1" smtClean="0">
                              <a:solidFill>
                                <a:prstClr val="white"/>
                              </a:solidFill>
                              <a:latin typeface="Cambria Math" panose="02040503050406030204" pitchFamily="18" charset="0"/>
                              <a:ea typeface="Cambria Math" panose="02040503050406030204" pitchFamily="18" charset="0"/>
                            </a:rPr>
                            <m:t>𝜃</m:t>
                          </m:r>
                        </m:e>
                      </m:d>
                      <m:r>
                        <a:rPr lang="en-US" sz="4000" b="0" i="1" smtClean="0">
                          <a:solidFill>
                            <a:prstClr val="white"/>
                          </a:solidFill>
                          <a:latin typeface="Cambria Math" panose="02040503050406030204" pitchFamily="18" charset="0"/>
                        </a:rPr>
                        <m:t>=</m:t>
                      </m:r>
                      <m:d>
                        <m:dPr>
                          <m:begChr m:val="["/>
                          <m:endChr m:val="]"/>
                          <m:ctrlPr>
                            <a:rPr lang="en-US" sz="4000" i="1" smtClean="0">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cos</m:t>
                                    </m:r>
                                  </m:fName>
                                  <m:e>
                                    <m:r>
                                      <a:rPr lang="en-US" sz="4000" i="1">
                                        <a:solidFill>
                                          <a:prstClr val="white"/>
                                        </a:solidFill>
                                        <a:latin typeface="Cambria Math" panose="02040503050406030204" pitchFamily="18" charset="0"/>
                                        <a:ea typeface="Cambria Math" panose="02040503050406030204" pitchFamily="18" charset="0"/>
                                      </a:rPr>
                                      <m:t>𝜃</m:t>
                                    </m:r>
                                  </m:e>
                                </m:func>
                              </m:e>
                              <m:e>
                                <m:func>
                                  <m:funcPr>
                                    <m:ctrlPr>
                                      <a:rPr lang="en-US" sz="4000" i="1">
                                        <a:solidFill>
                                          <a:prstClr val="white"/>
                                        </a:solidFill>
                                        <a:latin typeface="Cambria Math" panose="02040503050406030204" pitchFamily="18" charset="0"/>
                                      </a:rPr>
                                    </m:ctrlPr>
                                  </m:funcPr>
                                  <m:fName>
                                    <m:r>
                                      <a:rPr lang="en-US" sz="4000">
                                        <a:solidFill>
                                          <a:prstClr val="white"/>
                                        </a:solidFill>
                                        <a:latin typeface="Cambria Math" panose="02040503050406030204" pitchFamily="18" charset="0"/>
                                      </a:rPr>
                                      <m:t>−</m:t>
                                    </m:r>
                                    <m:r>
                                      <m:rPr>
                                        <m:sty m:val="p"/>
                                      </m:rPr>
                                      <a:rPr lang="en-US" sz="4000">
                                        <a:solidFill>
                                          <a:prstClr val="white"/>
                                        </a:solidFill>
                                        <a:latin typeface="Cambria Math" panose="02040503050406030204" pitchFamily="18" charset="0"/>
                                      </a:rPr>
                                      <m:t>sin</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mr>
                            <m:mr>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sin</m:t>
                                    </m:r>
                                  </m:fName>
                                  <m:e>
                                    <m:r>
                                      <a:rPr lang="en-US" sz="4000" i="1">
                                        <a:solidFill>
                                          <a:prstClr val="white"/>
                                        </a:solidFill>
                                        <a:latin typeface="Cambria Math" panose="02040503050406030204" pitchFamily="18" charset="0"/>
                                        <a:ea typeface="Cambria Math" panose="02040503050406030204" pitchFamily="18" charset="0"/>
                                      </a:rPr>
                                      <m:t>𝜃</m:t>
                                    </m:r>
                                  </m:e>
                                </m:func>
                              </m:e>
                              <m:e>
                                <m:func>
                                  <m:funcPr>
                                    <m:ctrlPr>
                                      <a:rPr lang="en-US" sz="4000" i="1">
                                        <a:solidFill>
                                          <a:prstClr val="white"/>
                                        </a:solidFill>
                                        <a:latin typeface="Cambria Math" panose="02040503050406030204" pitchFamily="18" charset="0"/>
                                      </a:rPr>
                                    </m:ctrlPr>
                                  </m:funcPr>
                                  <m:fName>
                                    <m:r>
                                      <m:rPr>
                                        <m:sty m:val="p"/>
                                      </m:rPr>
                                      <a:rPr lang="en-US" sz="4000">
                                        <a:solidFill>
                                          <a:prstClr val="white"/>
                                        </a:solidFill>
                                        <a:latin typeface="Cambria Math" panose="02040503050406030204" pitchFamily="18" charset="0"/>
                                      </a:rPr>
                                      <m:t>cos</m:t>
                                    </m:r>
                                  </m:fName>
                                  <m:e>
                                    <m:r>
                                      <a:rPr lang="en-US" sz="4000" i="1">
                                        <a:solidFill>
                                          <a:prstClr val="white"/>
                                        </a:solidFill>
                                        <a:latin typeface="Cambria Math" panose="02040503050406030204" pitchFamily="18" charset="0"/>
                                        <a:ea typeface="Cambria Math" panose="02040503050406030204" pitchFamily="18" charset="0"/>
                                      </a:rPr>
                                      <m:t>𝜃</m:t>
                                    </m:r>
                                  </m:e>
                                </m:func>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ea typeface="Cambria Math" panose="02040503050406030204" pitchFamily="18" charset="0"/>
                                  </a:rPr>
                                  <m:t>1</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219062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arbitrary axis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052918"/>
                <a:ext cx="12192000" cy="4195481"/>
              </a:xfrm>
              <a:effectLst>
                <a:outerShdw blurRad="50800" dist="38100" dir="2700000" algn="tl" rotWithShape="0">
                  <a:prstClr val="black">
                    <a:alpha val="42000"/>
                  </a:prstClr>
                </a:outerShdw>
              </a:effectLst>
            </p:spPr>
            <p:txBody>
              <a:bodyPr anchor="ctr">
                <a:normAutofit fontScale="70000" lnSpcReduction="20000"/>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𝑧</m:t>
                          </m:r>
                        </m:sub>
                      </m:sSub>
                      <m:d>
                        <m:dPr>
                          <m:ctrlPr>
                            <a:rPr lang="en-US" sz="4000" b="0" i="1" smtClean="0">
                              <a:latin typeface="Cambria Math" panose="02040503050406030204" pitchFamily="18" charset="0"/>
                            </a:rPr>
                          </m:ctrlPr>
                        </m:dPr>
                        <m:e>
                          <m:func>
                            <m:funcPr>
                              <m:ctrlPr>
                                <a:rPr lang="en-US" sz="4000" b="0" i="1" smtClean="0">
                                  <a:latin typeface="Cambria Math" panose="02040503050406030204" pitchFamily="18" charset="0"/>
                                </a:rPr>
                              </m:ctrlPr>
                            </m:funcPr>
                            <m:fName>
                              <m:r>
                                <a:rPr lang="en-US" sz="4000" b="0" i="0" smtClean="0">
                                  <a:latin typeface="Cambria Math" panose="02040503050406030204" pitchFamily="18" charset="0"/>
                                </a:rPr>
                                <m:t>−</m:t>
                              </m:r>
                              <m:r>
                                <m:rPr>
                                  <m:sty m:val="p"/>
                                </m:rPr>
                                <a:rPr lang="en-US" sz="4000" b="0" i="0" smtClean="0">
                                  <a:latin typeface="Cambria Math" panose="02040503050406030204" pitchFamily="18" charset="0"/>
                                </a:rPr>
                                <m:t>acos</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𝑥</m:t>
                                          </m:r>
                                        </m:sub>
                                      </m:sSub>
                                    </m:num>
                                    <m:den>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𝐴</m:t>
                                          </m:r>
                                        </m:e>
                                      </m:d>
                                    </m:den>
                                  </m:f>
                                </m:e>
                              </m:d>
                            </m:e>
                          </m:func>
                        </m:e>
                      </m:d>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𝑥</m:t>
                          </m:r>
                        </m:sub>
                      </m:sSub>
                      <m:d>
                        <m:dPr>
                          <m:ctrlPr>
                            <a:rPr lang="en-US" sz="4000" b="0" i="1" smtClean="0">
                              <a:latin typeface="Cambria Math" panose="02040503050406030204" pitchFamily="18" charset="0"/>
                            </a:rPr>
                          </m:ctrlPr>
                        </m:dPr>
                        <m:e>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asin</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𝑧</m:t>
                                          </m:r>
                                        </m:sub>
                                      </m:sSub>
                                    </m:num>
                                    <m:den>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𝐴</m:t>
                                          </m:r>
                                        </m:e>
                                      </m:d>
                                    </m:den>
                                  </m:f>
                                </m:e>
                              </m:d>
                            </m:e>
                          </m:func>
                        </m:e>
                      </m:d>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b="0" i="1" smtClean="0">
                              <a:latin typeface="Cambria Math" panose="02040503050406030204" pitchFamily="18" charset="0"/>
                            </a:rPr>
                            <m:t>𝑧</m:t>
                          </m:r>
                        </m:sub>
                      </m:sSub>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𝑥</m:t>
                          </m:r>
                        </m:sub>
                      </m:sSub>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m:t>
                              </m:r>
                              <m:r>
                                <m:rPr>
                                  <m:sty m:val="p"/>
                                </m:rPr>
                                <a:rPr lang="en-US" sz="4000" b="0" i="0" smtClean="0">
                                  <a:latin typeface="Cambria Math" panose="02040503050406030204" pitchFamily="18" charset="0"/>
                                </a:rPr>
                                <m:t>sin</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sSub>
                                        <m:sSubPr>
                                          <m:ctrlPr>
                                            <a:rPr lang="en-US" sz="4000" i="1">
                                              <a:latin typeface="Cambria Math" panose="02040503050406030204" pitchFamily="18" charset="0"/>
                                            </a:rPr>
                                          </m:ctrlPr>
                                        </m:sSubPr>
                                        <m:e>
                                          <m:r>
                                            <a:rPr lang="en-US" sz="4000" i="1">
                                              <a:latin typeface="Cambria Math" panose="02040503050406030204" pitchFamily="18" charset="0"/>
                                            </a:rPr>
                                            <m:t>𝐴</m:t>
                                          </m:r>
                                        </m:e>
                                        <m:sub>
                                          <m:r>
                                            <a:rPr lang="en-US" sz="4000" i="1">
                                              <a:latin typeface="Cambria Math" panose="02040503050406030204" pitchFamily="18" charset="0"/>
                                            </a:rPr>
                                            <m:t>𝑧</m:t>
                                          </m:r>
                                        </m:sub>
                                      </m:sSub>
                                    </m:num>
                                    <m:den>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𝐴</m:t>
                                          </m:r>
                                        </m:e>
                                      </m:d>
                                    </m:den>
                                  </m:f>
                                </m:e>
                              </m:d>
                            </m:e>
                          </m:func>
                        </m:e>
                      </m:d>
                      <m:sSub>
                        <m:sSubPr>
                          <m:ctrlPr>
                            <a:rPr lang="en-US" sz="4000" i="1">
                              <a:latin typeface="Cambria Math" panose="02040503050406030204" pitchFamily="18" charset="0"/>
                            </a:rPr>
                          </m:ctrlPr>
                        </m:sSubPr>
                        <m:e>
                          <m:r>
                            <a:rPr lang="en-US" sz="4000" i="1">
                              <a:latin typeface="Cambria Math" panose="02040503050406030204" pitchFamily="18" charset="0"/>
                            </a:rPr>
                            <m:t>𝑅</m:t>
                          </m:r>
                        </m:e>
                        <m:sub>
                          <m:r>
                            <a:rPr lang="en-US" sz="4000" i="1">
                              <a:latin typeface="Cambria Math" panose="02040503050406030204" pitchFamily="18" charset="0"/>
                            </a:rPr>
                            <m:t>𝑧</m:t>
                          </m:r>
                        </m:sub>
                      </m:sSub>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acos</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sSub>
                                        <m:sSubPr>
                                          <m:ctrlPr>
                                            <a:rPr lang="en-US" sz="4000" i="1">
                                              <a:latin typeface="Cambria Math" panose="02040503050406030204" pitchFamily="18" charset="0"/>
                                            </a:rPr>
                                          </m:ctrlPr>
                                        </m:sSubPr>
                                        <m:e>
                                          <m:r>
                                            <a:rPr lang="en-US" sz="4000" i="1">
                                              <a:latin typeface="Cambria Math" panose="02040503050406030204" pitchFamily="18" charset="0"/>
                                            </a:rPr>
                                            <m:t>𝐴</m:t>
                                          </m:r>
                                        </m:e>
                                        <m:sub>
                                          <m:r>
                                            <a:rPr lang="en-US" sz="4000" b="0" i="1" smtClean="0">
                                              <a:latin typeface="Cambria Math" panose="02040503050406030204" pitchFamily="18" charset="0"/>
                                            </a:rPr>
                                            <m:t>𝑦</m:t>
                                          </m:r>
                                        </m:sub>
                                      </m:sSub>
                                    </m:num>
                                    <m:den>
                                      <m:d>
                                        <m:dPr>
                                          <m:begChr m:val="|"/>
                                          <m:endChr m:val="|"/>
                                          <m:ctrlPr>
                                            <a:rPr lang="en-US" sz="4000" i="1">
                                              <a:latin typeface="Cambria Math" panose="02040503050406030204" pitchFamily="18" charset="0"/>
                                            </a:rPr>
                                          </m:ctrlPr>
                                        </m:dPr>
                                        <m:e>
                                          <m:r>
                                            <a:rPr lang="en-US" sz="4000" i="1">
                                              <a:latin typeface="Cambria Math" panose="02040503050406030204" pitchFamily="18" charset="0"/>
                                            </a:rPr>
                                            <m:t>𝐴</m:t>
                                          </m:r>
                                        </m:e>
                                      </m:d>
                                    </m:den>
                                  </m:f>
                                </m:e>
                              </m:d>
                            </m:e>
                          </m:func>
                        </m:e>
                      </m:d>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052918"/>
                <a:ext cx="12192000" cy="4195481"/>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23</a:t>
            </a:fld>
            <a:endParaRPr lang="en-US" dirty="0">
              <a:solidFill>
                <a:schemeClr val="bg1"/>
              </a:solidFill>
            </a:endParaRPr>
          </a:p>
        </p:txBody>
      </p:sp>
    </p:spTree>
    <p:extLst>
      <p:ext uri="{BB962C8B-B14F-4D97-AF65-F5344CB8AC3E}">
        <p14:creationId xmlns:p14="http://schemas.microsoft.com/office/powerpoint/2010/main" val="236168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arbitrary axis</a:t>
            </a:r>
          </a:p>
        </p:txBody>
      </p:sp>
      <p:grpSp>
        <p:nvGrpSpPr>
          <p:cNvPr id="4" name="Group 3"/>
          <p:cNvGrpSpPr/>
          <p:nvPr>
            <p:custDataLst>
              <p:custData r:id="rId1"/>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5" name="TextBox 4"/>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7"/>
                  <a:stretch>
                    <a:fillRect r="-15217" b="-40000"/>
                  </a:stretch>
                </a:blipFill>
              </p:spPr>
              <p:txBody>
                <a:bodyPr/>
                <a:lstStyle/>
                <a:p>
                  <a:r>
                    <a:rPr lang="en-US">
                      <a:noFill/>
                    </a:rPr>
                    <a:t> </a:t>
                  </a:r>
                </a:p>
              </p:txBody>
            </p:sp>
          </mc:Fallback>
        </mc:AlternateContent>
        <p:grpSp>
          <p:nvGrpSpPr>
            <p:cNvPr id="6" name="Group 5"/>
            <p:cNvGrpSpPr/>
            <p:nvPr>
              <p:custDataLst>
                <p:custData r:id="rId2"/>
              </p:custDataLst>
            </p:nvPr>
          </p:nvGrpSpPr>
          <p:grpSpPr>
            <a:xfrm>
              <a:off x="377082" y="832893"/>
              <a:ext cx="6344455" cy="5724926"/>
              <a:chOff x="377082" y="832893"/>
              <a:chExt cx="6344455" cy="5724926"/>
            </a:xfrm>
          </p:grpSpPr>
          <p:grpSp>
            <p:nvGrpSpPr>
              <p:cNvPr id="7" name="Group 6"/>
              <p:cNvGrpSpPr/>
              <p:nvPr>
                <p:custDataLst>
                  <p:custData r:id="rId3"/>
                </p:custDataLst>
              </p:nvPr>
            </p:nvGrpSpPr>
            <p:grpSpPr>
              <a:xfrm>
                <a:off x="377082" y="1389888"/>
                <a:ext cx="5950566" cy="4966466"/>
                <a:chOff x="3840480" y="2651760"/>
                <a:chExt cx="3520440" cy="2827019"/>
              </a:xfrm>
            </p:grpSpPr>
            <p:cxnSp>
              <p:nvCxnSpPr>
                <p:cNvPr id="14" name="Straight Arrow Connector 13"/>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4720589" y="3096542"/>
                  <a:ext cx="880116" cy="1443081"/>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9"/>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75113" y="2117133"/>
                    <a:ext cx="569939"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175113" y="2117133"/>
                    <a:ext cx="569939" cy="599975"/>
                  </a:xfrm>
                  <a:prstGeom prst="rect">
                    <a:avLst/>
                  </a:prstGeom>
                  <a:blipFill rotWithShape="0">
                    <a:blip r:embed="rId10"/>
                    <a:stretch>
                      <a:fillRect t="-21212" r="-33846"/>
                    </a:stretch>
                  </a:blipFill>
                </p:spPr>
                <p:txBody>
                  <a:bodyPr/>
                  <a:lstStyle/>
                  <a:p>
                    <a:r>
                      <a:rPr lang="en-US">
                        <a:noFill/>
                      </a:rPr>
                      <a:t> </a:t>
                    </a:r>
                  </a:p>
                </p:txBody>
              </p:sp>
            </mc:Fallback>
          </mc:AlternateContent>
        </p:grpSp>
      </p:grpSp>
      <p:cxnSp>
        <p:nvCxnSpPr>
          <p:cNvPr id="25" name="Curved Connector 24"/>
          <p:cNvCxnSpPr/>
          <p:nvPr/>
        </p:nvCxnSpPr>
        <p:spPr>
          <a:xfrm>
            <a:off x="4862617" y="3532531"/>
            <a:ext cx="414607" cy="271849"/>
          </a:xfrm>
          <a:prstGeom prst="curvedConnector3">
            <a:avLst>
              <a:gd name="adj1" fmla="val -51084"/>
            </a:avLst>
          </a:prstGeom>
          <a:ln>
            <a:solidFill>
              <a:srgbClr val="CC33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617626" y="3734721"/>
                <a:ext cx="508216" cy="3867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C3300"/>
                              </a:solidFill>
                              <a:latin typeface="Cambria Math" panose="02040503050406030204" pitchFamily="18" charset="0"/>
                            </a:rPr>
                          </m:ctrlPr>
                        </m:sSubPr>
                        <m:e>
                          <m:r>
                            <a:rPr lang="en-US" b="0" i="1" smtClean="0">
                              <a:solidFill>
                                <a:srgbClr val="CC3300"/>
                              </a:solidFill>
                              <a:latin typeface="Cambria Math" panose="02040503050406030204" pitchFamily="18" charset="0"/>
                            </a:rPr>
                            <m:t>𝑅</m:t>
                          </m:r>
                        </m:e>
                        <m:sub>
                          <m:acc>
                            <m:accPr>
                              <m:chr m:val="⃗"/>
                              <m:ctrlPr>
                                <a:rPr lang="en-US" i="1" smtClean="0">
                                  <a:solidFill>
                                    <a:srgbClr val="CC3300"/>
                                  </a:solidFill>
                                  <a:latin typeface="Cambria Math" panose="02040503050406030204" pitchFamily="18" charset="0"/>
                                </a:rPr>
                              </m:ctrlPr>
                            </m:accPr>
                            <m:e>
                              <m:r>
                                <a:rPr lang="en-US" b="0" i="1" smtClean="0">
                                  <a:solidFill>
                                    <a:srgbClr val="CC3300"/>
                                  </a:solidFill>
                                  <a:latin typeface="Cambria Math" panose="02040503050406030204" pitchFamily="18" charset="0"/>
                                </a:rPr>
                                <m:t>𝐴</m:t>
                              </m:r>
                            </m:e>
                          </m:acc>
                        </m:sub>
                      </m:sSub>
                    </m:oMath>
                  </m:oMathPara>
                </a14:m>
                <a:endParaRPr lang="en-US" dirty="0">
                  <a:solidFill>
                    <a:srgbClr val="00B0F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617626" y="3734721"/>
                <a:ext cx="508216" cy="386709"/>
              </a:xfrm>
              <a:prstGeom prst="rect">
                <a:avLst/>
              </a:prstGeom>
              <a:blipFill rotWithShape="0">
                <a:blip r:embed="rId11"/>
                <a:stretch>
                  <a:fillRect r="-30952" b="-317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24</a:t>
            </a:fld>
            <a:endParaRPr lang="en-US" dirty="0">
              <a:solidFill>
                <a:schemeClr val="bg1"/>
              </a:solidFill>
            </a:endParaRPr>
          </a:p>
        </p:txBody>
      </p:sp>
    </p:spTree>
    <p:extLst>
      <p:ext uri="{BB962C8B-B14F-4D97-AF65-F5344CB8AC3E}">
        <p14:creationId xmlns:p14="http://schemas.microsoft.com/office/powerpoint/2010/main" val="346275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arbitrary axis</a:t>
            </a:r>
          </a:p>
        </p:txBody>
      </p:sp>
      <p:grpSp>
        <p:nvGrpSpPr>
          <p:cNvPr id="4" name="Group 3"/>
          <p:cNvGrpSpPr/>
          <p:nvPr>
            <p:custDataLst>
              <p:custData r:id="rId1"/>
            </p:custDataLst>
          </p:nvPr>
        </p:nvGrpSpPr>
        <p:grpSpPr>
          <a:xfrm>
            <a:off x="5328196" y="2168212"/>
            <a:ext cx="3138891" cy="2907827"/>
            <a:chOff x="2899121" y="832893"/>
            <a:chExt cx="4507332" cy="4309938"/>
          </a:xfrm>
        </p:grpSpPr>
        <mc:AlternateContent xmlns:mc="http://schemas.openxmlformats.org/markup-compatibility/2006" xmlns:a14="http://schemas.microsoft.com/office/drawing/2010/main">
          <mc:Choice Requires="a14">
            <p:sp>
              <p:nvSpPr>
                <p:cNvPr id="5" name="TextBox 4"/>
                <p:cNvSpPr txBox="1"/>
                <p:nvPr/>
              </p:nvSpPr>
              <p:spPr>
                <a:xfrm>
                  <a:off x="2899121" y="4739900"/>
                  <a:ext cx="40350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899121" y="4739900"/>
                  <a:ext cx="403509" cy="402931"/>
                </a:xfrm>
                <a:prstGeom prst="rect">
                  <a:avLst/>
                </a:prstGeom>
                <a:blipFill rotWithShape="0">
                  <a:blip r:embed="rId7"/>
                  <a:stretch>
                    <a:fillRect r="-17391" b="-40000"/>
                  </a:stretch>
                </a:blipFill>
              </p:spPr>
              <p:txBody>
                <a:bodyPr/>
                <a:lstStyle/>
                <a:p>
                  <a:r>
                    <a:rPr lang="en-US">
                      <a:noFill/>
                    </a:rPr>
                    <a:t> </a:t>
                  </a:r>
                </a:p>
              </p:txBody>
            </p:sp>
          </mc:Fallback>
        </mc:AlternateContent>
        <p:grpSp>
          <p:nvGrpSpPr>
            <p:cNvPr id="6" name="Group 5"/>
            <p:cNvGrpSpPr/>
            <p:nvPr>
              <p:custDataLst>
                <p:custData r:id="rId2"/>
              </p:custDataLst>
            </p:nvPr>
          </p:nvGrpSpPr>
          <p:grpSpPr>
            <a:xfrm>
              <a:off x="3157022" y="832893"/>
              <a:ext cx="4249431" cy="4091750"/>
              <a:chOff x="3157022" y="832893"/>
              <a:chExt cx="4249431" cy="4091750"/>
            </a:xfrm>
          </p:grpSpPr>
          <p:grpSp>
            <p:nvGrpSpPr>
              <p:cNvPr id="7" name="Group 6"/>
              <p:cNvGrpSpPr/>
              <p:nvPr>
                <p:custDataLst>
                  <p:custData r:id="rId3"/>
                </p:custDataLst>
              </p:nvPr>
            </p:nvGrpSpPr>
            <p:grpSpPr>
              <a:xfrm>
                <a:off x="3352355" y="1389888"/>
                <a:ext cx="2975291" cy="3350011"/>
                <a:chOff x="5600695" y="2651760"/>
                <a:chExt cx="1760225" cy="1906898"/>
              </a:xfrm>
            </p:grpSpPr>
            <p:cxnSp>
              <p:nvCxnSpPr>
                <p:cNvPr id="14" name="Straight Arrow Connector 13"/>
                <p:cNvCxnSpPr/>
                <p:nvPr/>
              </p:nvCxnSpPr>
              <p:spPr>
                <a:xfrm>
                  <a:off x="5600700" y="4549140"/>
                  <a:ext cx="1760220" cy="0"/>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5600695" y="4549140"/>
                  <a:ext cx="5" cy="9518"/>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600706" y="3407242"/>
                  <a:ext cx="821085" cy="1132380"/>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27647" y="4521712"/>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27647" y="4521712"/>
                    <a:ext cx="393889" cy="402931"/>
                  </a:xfrm>
                  <a:prstGeom prst="rect">
                    <a:avLst/>
                  </a:prstGeom>
                  <a:blipFill rotWithShape="0">
                    <a:blip r:embed="rId9"/>
                    <a:stretch>
                      <a:fillRect r="-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09985" y="2652489"/>
                    <a:ext cx="2896468" cy="10592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𝑅</m:t>
                              </m:r>
                            </m:e>
                            <m:sub>
                              <m:r>
                                <a:rPr lang="en-US" i="1">
                                  <a:solidFill>
                                    <a:srgbClr val="FFFF00"/>
                                  </a:solidFill>
                                  <a:latin typeface="Cambria Math" panose="02040503050406030204" pitchFamily="18" charset="0"/>
                                </a:rPr>
                                <m:t>𝑧</m:t>
                              </m:r>
                            </m:sub>
                          </m:sSub>
                          <m:d>
                            <m:dPr>
                              <m:ctrlPr>
                                <a:rPr lang="en-US" i="1">
                                  <a:solidFill>
                                    <a:srgbClr val="FFFF00"/>
                                  </a:solidFill>
                                  <a:latin typeface="Cambria Math" panose="02040503050406030204" pitchFamily="18" charset="0"/>
                                </a:rPr>
                              </m:ctrlPr>
                            </m:dPr>
                            <m:e>
                              <m:func>
                                <m:funcPr>
                                  <m:ctrlPr>
                                    <a:rPr lang="en-US" i="1">
                                      <a:solidFill>
                                        <a:srgbClr val="FFFF00"/>
                                      </a:solidFill>
                                      <a:latin typeface="Cambria Math" panose="02040503050406030204" pitchFamily="18" charset="0"/>
                                    </a:rPr>
                                  </m:ctrlPr>
                                </m:funcPr>
                                <m:fName>
                                  <m:r>
                                    <m:rPr>
                                      <m:sty m:val="p"/>
                                    </m:rPr>
                                    <a:rPr lang="en-US">
                                      <a:solidFill>
                                        <a:srgbClr val="FFFF00"/>
                                      </a:solidFill>
                                      <a:latin typeface="Cambria Math" panose="02040503050406030204" pitchFamily="18" charset="0"/>
                                    </a:rPr>
                                    <m:t>acos</m:t>
                                  </m:r>
                                </m:fName>
                                <m:e>
                                  <m:d>
                                    <m:dPr>
                                      <m:ctrlPr>
                                        <a:rPr lang="en-US" i="1">
                                          <a:solidFill>
                                            <a:srgbClr val="FFFF00"/>
                                          </a:solidFill>
                                          <a:latin typeface="Cambria Math" panose="02040503050406030204" pitchFamily="18" charset="0"/>
                                        </a:rPr>
                                      </m:ctrlPr>
                                    </m:dPr>
                                    <m:e>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𝐴</m:t>
                                              </m:r>
                                            </m:e>
                                            <m:sub>
                                              <m:r>
                                                <a:rPr lang="en-US" i="1">
                                                  <a:solidFill>
                                                    <a:srgbClr val="FFFF00"/>
                                                  </a:solidFill>
                                                  <a:latin typeface="Cambria Math" panose="02040503050406030204" pitchFamily="18" charset="0"/>
                                                </a:rPr>
                                                <m:t>𝑦</m:t>
                                              </m:r>
                                            </m:sub>
                                          </m:sSub>
                                        </m:num>
                                        <m:den>
                                          <m:d>
                                            <m:dPr>
                                              <m:begChr m:val="|"/>
                                              <m:endChr m:val="|"/>
                                              <m:ctrlPr>
                                                <a:rPr lang="en-US" i="1">
                                                  <a:solidFill>
                                                    <a:srgbClr val="FFFF00"/>
                                                  </a:solidFill>
                                                  <a:latin typeface="Cambria Math" panose="02040503050406030204" pitchFamily="18" charset="0"/>
                                                </a:rPr>
                                              </m:ctrlPr>
                                            </m:dPr>
                                            <m:e>
                                              <m:r>
                                                <a:rPr lang="en-US" i="1">
                                                  <a:solidFill>
                                                    <a:srgbClr val="FFFF00"/>
                                                  </a:solidFill>
                                                  <a:latin typeface="Cambria Math" panose="02040503050406030204" pitchFamily="18" charset="0"/>
                                                </a:rPr>
                                                <m:t>𝐴</m:t>
                                              </m:r>
                                            </m:e>
                                          </m:d>
                                        </m:den>
                                      </m:f>
                                    </m:e>
                                  </m:d>
                                </m:e>
                              </m:func>
                            </m:e>
                          </m:d>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FFFF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09985" y="2652489"/>
                    <a:ext cx="2896468" cy="1059293"/>
                  </a:xfrm>
                  <a:prstGeom prst="rect">
                    <a:avLst/>
                  </a:prstGeom>
                  <a:blipFill rotWithShape="0">
                    <a:blip r:embed="rId10"/>
                    <a:stretch>
                      <a:fillRect/>
                    </a:stretch>
                  </a:blipFill>
                </p:spPr>
                <p:txBody>
                  <a:bodyPr/>
                  <a:lstStyle/>
                  <a:p>
                    <a:r>
                      <a:rPr lang="en-US">
                        <a:noFill/>
                      </a:rPr>
                      <a:t> </a:t>
                    </a:r>
                  </a:p>
                </p:txBody>
              </p:sp>
            </mc:Fallback>
          </mc:AlternateContent>
        </p:grpSp>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25</a:t>
            </a:fld>
            <a:endParaRPr lang="en-US" dirty="0">
              <a:solidFill>
                <a:schemeClr val="bg1"/>
              </a:solidFill>
            </a:endParaRPr>
          </a:p>
        </p:txBody>
      </p:sp>
    </p:spTree>
    <p:extLst>
      <p:ext uri="{BB962C8B-B14F-4D97-AF65-F5344CB8AC3E}">
        <p14:creationId xmlns:p14="http://schemas.microsoft.com/office/powerpoint/2010/main" val="435504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Rotation about arbitrary axis</a:t>
            </a:r>
          </a:p>
        </p:txBody>
      </p:sp>
      <p:grpSp>
        <p:nvGrpSpPr>
          <p:cNvPr id="4" name="Group 3"/>
          <p:cNvGrpSpPr/>
          <p:nvPr>
            <p:custDataLst>
              <p:custData r:id="rId1"/>
            </p:custDataLst>
          </p:nvPr>
        </p:nvGrpSpPr>
        <p:grpSpPr>
          <a:xfrm>
            <a:off x="3309257" y="2168212"/>
            <a:ext cx="5951784" cy="3993103"/>
            <a:chOff x="0" y="832893"/>
            <a:chExt cx="8546541" cy="5918520"/>
          </a:xfrm>
        </p:grpSpPr>
        <mc:AlternateContent xmlns:mc="http://schemas.openxmlformats.org/markup-compatibility/2006" xmlns:a14="http://schemas.microsoft.com/office/drawing/2010/main">
          <mc:Choice Requires="a14">
            <p:sp>
              <p:nvSpPr>
                <p:cNvPr id="5" name="TextBox 4"/>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7"/>
                  <a:stretch>
                    <a:fillRect r="-15217" b="-40000"/>
                  </a:stretch>
                </a:blipFill>
              </p:spPr>
              <p:txBody>
                <a:bodyPr/>
                <a:lstStyle/>
                <a:p>
                  <a:r>
                    <a:rPr lang="en-US">
                      <a:noFill/>
                    </a:rPr>
                    <a:t> </a:t>
                  </a:r>
                </a:p>
              </p:txBody>
            </p:sp>
          </mc:Fallback>
        </mc:AlternateContent>
        <p:grpSp>
          <p:nvGrpSpPr>
            <p:cNvPr id="6" name="Group 5"/>
            <p:cNvGrpSpPr/>
            <p:nvPr>
              <p:custDataLst>
                <p:custData r:id="rId2"/>
              </p:custDataLst>
            </p:nvPr>
          </p:nvGrpSpPr>
          <p:grpSpPr>
            <a:xfrm>
              <a:off x="377082" y="832893"/>
              <a:ext cx="8169459" cy="5724926"/>
              <a:chOff x="377082" y="832893"/>
              <a:chExt cx="8169459" cy="5724926"/>
            </a:xfrm>
          </p:grpSpPr>
          <p:grpSp>
            <p:nvGrpSpPr>
              <p:cNvPr id="7" name="Group 6"/>
              <p:cNvGrpSpPr/>
              <p:nvPr>
                <p:custDataLst>
                  <p:custData r:id="rId3"/>
                </p:custDataLst>
              </p:nvPr>
            </p:nvGrpSpPr>
            <p:grpSpPr>
              <a:xfrm>
                <a:off x="377082" y="1389888"/>
                <a:ext cx="5950566" cy="4966466"/>
                <a:chOff x="3840480" y="2651760"/>
                <a:chExt cx="3520440" cy="2827019"/>
              </a:xfrm>
            </p:grpSpPr>
            <p:cxnSp>
              <p:nvCxnSpPr>
                <p:cNvPr id="14" name="Straight Arrow Connector 13"/>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5600699" y="2985593"/>
                  <a:ext cx="8" cy="1554031"/>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9"/>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352363" y="1944642"/>
                    <a:ext cx="5194178" cy="10592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𝑅</m:t>
                              </m:r>
                            </m:e>
                            <m:sub>
                              <m:r>
                                <a:rPr lang="en-US" i="1">
                                  <a:solidFill>
                                    <a:srgbClr val="FFFF00"/>
                                  </a:solidFill>
                                  <a:latin typeface="Cambria Math" panose="02040503050406030204" pitchFamily="18" charset="0"/>
                                </a:rPr>
                                <m:t>𝑥</m:t>
                              </m:r>
                            </m:sub>
                          </m:sSub>
                          <m:d>
                            <m:dPr>
                              <m:ctrlPr>
                                <a:rPr lang="en-US" i="1">
                                  <a:solidFill>
                                    <a:srgbClr val="FFFF00"/>
                                  </a:solidFill>
                                  <a:latin typeface="Cambria Math" panose="02040503050406030204" pitchFamily="18" charset="0"/>
                                </a:rPr>
                              </m:ctrlPr>
                            </m:dPr>
                            <m:e>
                              <m:func>
                                <m:funcPr>
                                  <m:ctrlPr>
                                    <a:rPr lang="en-US" i="1">
                                      <a:solidFill>
                                        <a:srgbClr val="FFFF00"/>
                                      </a:solidFill>
                                      <a:latin typeface="Cambria Math" panose="02040503050406030204" pitchFamily="18" charset="0"/>
                                    </a:rPr>
                                  </m:ctrlPr>
                                </m:funcPr>
                                <m:fName>
                                  <m:r>
                                    <m:rPr>
                                      <m:sty m:val="p"/>
                                    </m:rPr>
                                    <a:rPr lang="en-US">
                                      <a:solidFill>
                                        <a:srgbClr val="FFFF00"/>
                                      </a:solidFill>
                                      <a:latin typeface="Cambria Math" panose="02040503050406030204" pitchFamily="18" charset="0"/>
                                    </a:rPr>
                                    <m:t>asin</m:t>
                                  </m:r>
                                </m:fName>
                                <m:e>
                                  <m:d>
                                    <m:dPr>
                                      <m:ctrlPr>
                                        <a:rPr lang="en-US" i="1">
                                          <a:solidFill>
                                            <a:srgbClr val="FFFF00"/>
                                          </a:solidFill>
                                          <a:latin typeface="Cambria Math" panose="02040503050406030204" pitchFamily="18" charset="0"/>
                                        </a:rPr>
                                      </m:ctrlPr>
                                    </m:dPr>
                                    <m:e>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𝐴</m:t>
                                              </m:r>
                                            </m:e>
                                            <m:sub>
                                              <m:r>
                                                <a:rPr lang="en-US" i="1">
                                                  <a:solidFill>
                                                    <a:srgbClr val="FFFF00"/>
                                                  </a:solidFill>
                                                  <a:latin typeface="Cambria Math" panose="02040503050406030204" pitchFamily="18" charset="0"/>
                                                </a:rPr>
                                                <m:t>𝑧</m:t>
                                              </m:r>
                                            </m:sub>
                                          </m:sSub>
                                        </m:num>
                                        <m:den>
                                          <m:d>
                                            <m:dPr>
                                              <m:begChr m:val="|"/>
                                              <m:endChr m:val="|"/>
                                              <m:ctrlPr>
                                                <a:rPr lang="en-US" i="1">
                                                  <a:solidFill>
                                                    <a:srgbClr val="FFFF00"/>
                                                  </a:solidFill>
                                                  <a:latin typeface="Cambria Math" panose="02040503050406030204" pitchFamily="18" charset="0"/>
                                                </a:rPr>
                                              </m:ctrlPr>
                                            </m:dPr>
                                            <m:e>
                                              <m:r>
                                                <a:rPr lang="en-US" i="1">
                                                  <a:solidFill>
                                                    <a:srgbClr val="FFFF00"/>
                                                  </a:solidFill>
                                                  <a:latin typeface="Cambria Math" panose="02040503050406030204" pitchFamily="18" charset="0"/>
                                                </a:rPr>
                                                <m:t>𝐴</m:t>
                                              </m:r>
                                            </m:e>
                                          </m:d>
                                        </m:den>
                                      </m:f>
                                    </m:e>
                                  </m:d>
                                </m:e>
                              </m:func>
                            </m:e>
                          </m:d>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𝑅</m:t>
                              </m:r>
                            </m:e>
                            <m:sub>
                              <m:r>
                                <a:rPr lang="en-US" i="1">
                                  <a:solidFill>
                                    <a:srgbClr val="FFFF00"/>
                                  </a:solidFill>
                                  <a:latin typeface="Cambria Math" panose="02040503050406030204" pitchFamily="18" charset="0"/>
                                </a:rPr>
                                <m:t>𝑧</m:t>
                              </m:r>
                            </m:sub>
                          </m:sSub>
                          <m:d>
                            <m:dPr>
                              <m:ctrlPr>
                                <a:rPr lang="en-US" i="1">
                                  <a:solidFill>
                                    <a:srgbClr val="FFFF00"/>
                                  </a:solidFill>
                                  <a:latin typeface="Cambria Math" panose="02040503050406030204" pitchFamily="18" charset="0"/>
                                </a:rPr>
                              </m:ctrlPr>
                            </m:dPr>
                            <m:e>
                              <m:func>
                                <m:funcPr>
                                  <m:ctrlPr>
                                    <a:rPr lang="en-US" i="1">
                                      <a:solidFill>
                                        <a:srgbClr val="FFFF00"/>
                                      </a:solidFill>
                                      <a:latin typeface="Cambria Math" panose="02040503050406030204" pitchFamily="18" charset="0"/>
                                    </a:rPr>
                                  </m:ctrlPr>
                                </m:funcPr>
                                <m:fName>
                                  <m:r>
                                    <m:rPr>
                                      <m:sty m:val="p"/>
                                    </m:rPr>
                                    <a:rPr lang="en-US">
                                      <a:solidFill>
                                        <a:srgbClr val="FFFF00"/>
                                      </a:solidFill>
                                      <a:latin typeface="Cambria Math" panose="02040503050406030204" pitchFamily="18" charset="0"/>
                                    </a:rPr>
                                    <m:t>acos</m:t>
                                  </m:r>
                                </m:fName>
                                <m:e>
                                  <m:d>
                                    <m:dPr>
                                      <m:ctrlPr>
                                        <a:rPr lang="en-US" i="1">
                                          <a:solidFill>
                                            <a:srgbClr val="FFFF00"/>
                                          </a:solidFill>
                                          <a:latin typeface="Cambria Math" panose="02040503050406030204" pitchFamily="18" charset="0"/>
                                        </a:rPr>
                                      </m:ctrlPr>
                                    </m:dPr>
                                    <m:e>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𝐴</m:t>
                                              </m:r>
                                            </m:e>
                                            <m:sub>
                                              <m:r>
                                                <a:rPr lang="en-US" i="1">
                                                  <a:solidFill>
                                                    <a:srgbClr val="FFFF00"/>
                                                  </a:solidFill>
                                                  <a:latin typeface="Cambria Math" panose="02040503050406030204" pitchFamily="18" charset="0"/>
                                                </a:rPr>
                                                <m:t>𝑦</m:t>
                                              </m:r>
                                            </m:sub>
                                          </m:sSub>
                                        </m:num>
                                        <m:den>
                                          <m:d>
                                            <m:dPr>
                                              <m:begChr m:val="|"/>
                                              <m:endChr m:val="|"/>
                                              <m:ctrlPr>
                                                <a:rPr lang="en-US" i="1">
                                                  <a:solidFill>
                                                    <a:srgbClr val="FFFF00"/>
                                                  </a:solidFill>
                                                  <a:latin typeface="Cambria Math" panose="02040503050406030204" pitchFamily="18" charset="0"/>
                                                </a:rPr>
                                              </m:ctrlPr>
                                            </m:dPr>
                                            <m:e>
                                              <m:r>
                                                <a:rPr lang="en-US" i="1">
                                                  <a:solidFill>
                                                    <a:srgbClr val="FFFF00"/>
                                                  </a:solidFill>
                                                  <a:latin typeface="Cambria Math" panose="02040503050406030204" pitchFamily="18" charset="0"/>
                                                </a:rPr>
                                                <m:t>𝐴</m:t>
                                              </m:r>
                                            </m:e>
                                          </m:d>
                                        </m:den>
                                      </m:f>
                                    </m:e>
                                  </m:d>
                                </m:e>
                              </m:func>
                            </m:e>
                          </m:d>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352363" y="1944642"/>
                    <a:ext cx="5194178" cy="1059293"/>
                  </a:xfrm>
                  <a:prstGeom prst="rect">
                    <a:avLst/>
                  </a:prstGeom>
                  <a:blipFill rotWithShape="0">
                    <a:blip r:embed="rId10"/>
                    <a:stretch>
                      <a:fillRect/>
                    </a:stretch>
                  </a:blipFill>
                </p:spPr>
                <p:txBody>
                  <a:bodyPr/>
                  <a:lstStyle/>
                  <a:p>
                    <a:r>
                      <a:rPr lang="en-US">
                        <a:noFill/>
                      </a:rPr>
                      <a:t> </a:t>
                    </a:r>
                  </a:p>
                </p:txBody>
              </p:sp>
            </mc:Fallback>
          </mc:AlternateContent>
        </p:grpSp>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26</a:t>
            </a:fld>
            <a:endParaRPr lang="en-US" dirty="0">
              <a:solidFill>
                <a:schemeClr val="bg1"/>
              </a:solidFill>
            </a:endParaRPr>
          </a:p>
        </p:txBody>
      </p:sp>
    </p:spTree>
    <p:extLst>
      <p:ext uri="{BB962C8B-B14F-4D97-AF65-F5344CB8AC3E}">
        <p14:creationId xmlns:p14="http://schemas.microsoft.com/office/powerpoint/2010/main" val="524981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Change of basis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2052918"/>
                <a:ext cx="12192000" cy="4195481"/>
              </a:xfrm>
              <a:effectLst>
                <a:outerShdw blurRad="50800" dist="38100" dir="2700000" algn="tl" rotWithShape="0">
                  <a:prstClr val="black">
                    <a:alpha val="42000"/>
                  </a:prstClr>
                </a:outerShdw>
              </a:effectLst>
            </p:spPr>
            <p:txBody>
              <a:bodyPr anchor="ctr">
                <a:norm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𝑃</m:t>
                          </m:r>
                        </m:e>
                        <m:sub>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𝑂</m:t>
                              </m:r>
                            </m:e>
                            <m:sup>
                              <m:r>
                                <a:rPr lang="en-US" sz="4000" b="0" i="1" smtClean="0">
                                  <a:solidFill>
                                    <a:prstClr val="white"/>
                                  </a:solidFill>
                                  <a:latin typeface="Cambria Math" panose="02040503050406030204" pitchFamily="18" charset="0"/>
                                </a:rPr>
                                <m:t>′</m:t>
                              </m:r>
                            </m:sup>
                          </m:sSup>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𝑋</m:t>
                              </m:r>
                            </m:e>
                            <m:sup>
                              <m:r>
                                <a:rPr lang="en-US" sz="4000" b="0" i="1" smtClean="0">
                                  <a:solidFill>
                                    <a:prstClr val="white"/>
                                  </a:solidFill>
                                  <a:latin typeface="Cambria Math" panose="02040503050406030204" pitchFamily="18" charset="0"/>
                                </a:rPr>
                                <m:t>′</m:t>
                              </m:r>
                            </m:sup>
                          </m:sSup>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𝑌</m:t>
                              </m:r>
                            </m:e>
                            <m:sup>
                              <m:r>
                                <a:rPr lang="en-US" sz="4000" b="0" i="1" smtClean="0">
                                  <a:solidFill>
                                    <a:prstClr val="white"/>
                                  </a:solidFill>
                                  <a:latin typeface="Cambria Math" panose="02040503050406030204" pitchFamily="18" charset="0"/>
                                </a:rPr>
                                <m:t>′</m:t>
                              </m:r>
                            </m:sup>
                          </m:sSup>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𝑍</m:t>
                              </m:r>
                            </m:e>
                            <m:sup>
                              <m:r>
                                <a:rPr lang="en-US" sz="4000" b="0" i="1" smtClean="0">
                                  <a:solidFill>
                                    <a:prstClr val="white"/>
                                  </a:solidFill>
                                  <a:latin typeface="Cambria Math" panose="02040503050406030204" pitchFamily="18" charset="0"/>
                                </a:rPr>
                                <m:t>′</m:t>
                              </m:r>
                            </m:sup>
                          </m:sSup>
                        </m:sub>
                      </m:sSub>
                      <m:r>
                        <a:rPr lang="en-US" sz="4000" b="0" i="1" smtClean="0">
                          <a:solidFill>
                            <a:prstClr val="white"/>
                          </a:solidFill>
                          <a:latin typeface="Cambria Math" panose="02040503050406030204" pitchFamily="18" charset="0"/>
                        </a:rPr>
                        <m:t>=</m:t>
                      </m:r>
                      <m:d>
                        <m:dPr>
                          <m:begChr m:val="["/>
                          <m:endChr m:val="]"/>
                          <m:ctrlPr>
                            <a:rPr lang="en-US" sz="4000" b="0" i="1" smtClean="0">
                              <a:solidFill>
                                <a:prstClr val="white"/>
                              </a:solidFill>
                              <a:latin typeface="Cambria Math" panose="02040503050406030204" pitchFamily="18" charset="0"/>
                            </a:rPr>
                          </m:ctrlPr>
                        </m:dPr>
                        <m:e>
                          <m:m>
                            <m:mPr>
                              <m:mcs>
                                <m:mc>
                                  <m:mcPr>
                                    <m:count m:val="4"/>
                                    <m:mcJc m:val="center"/>
                                  </m:mcPr>
                                </m:mc>
                              </m:mcs>
                              <m:ctrlPr>
                                <a:rPr lang="en-US" sz="4000" b="0" i="1">
                                  <a:solidFill>
                                    <a:prstClr val="white"/>
                                  </a:solidFill>
                                  <a:latin typeface="Cambria Math" panose="02040503050406030204" pitchFamily="18" charset="0"/>
                                </a:rPr>
                              </m:ctrlPr>
                            </m:mPr>
                            <m:mr>
                              <m:e>
                                <m:sSub>
                                  <m:sSubPr>
                                    <m:ctrlPr>
                                      <a:rPr lang="en-US" sz="4000" b="0" i="1" smtClean="0">
                                        <a:solidFill>
                                          <a:prstClr val="white"/>
                                        </a:solidFill>
                                        <a:latin typeface="Cambria Math" panose="02040503050406030204" pitchFamily="18" charset="0"/>
                                      </a:rPr>
                                    </m:ctrlPr>
                                  </m:sSubPr>
                                  <m:e>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𝑋</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𝑥</m:t>
                                    </m:r>
                                  </m:sub>
                                </m:sSub>
                              </m:e>
                              <m:e>
                                <m:sSub>
                                  <m:sSubPr>
                                    <m:ctrlPr>
                                      <a:rPr lang="en-US" sz="4000" b="0" i="1" smtClean="0">
                                        <a:solidFill>
                                          <a:prstClr val="white"/>
                                        </a:solidFill>
                                        <a:latin typeface="Cambria Math" panose="02040503050406030204" pitchFamily="18" charset="0"/>
                                        <a:ea typeface="Cambria Math" panose="02040503050406030204" pitchFamily="18" charset="0"/>
                                      </a:rPr>
                                    </m:ctrlPr>
                                  </m:sSubPr>
                                  <m:e>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𝑋</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𝑦</m:t>
                                    </m:r>
                                  </m:sub>
                                </m:sSub>
                              </m:e>
                              <m:e>
                                <m:sSub>
                                  <m:sSubPr>
                                    <m:ctrlPr>
                                      <a:rPr lang="en-US" sz="4000" b="0" i="1" smtClean="0">
                                        <a:solidFill>
                                          <a:prstClr val="white"/>
                                        </a:solidFill>
                                        <a:latin typeface="Cambria Math" panose="02040503050406030204" pitchFamily="18" charset="0"/>
                                        <a:ea typeface="Cambria Math" panose="02040503050406030204" pitchFamily="18" charset="0"/>
                                      </a:rPr>
                                    </m:ctrlPr>
                                  </m:sSubPr>
                                  <m:e>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𝑋</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𝑧</m:t>
                                    </m:r>
                                  </m:sub>
                                </m:sSub>
                              </m:e>
                              <m:e>
                                <m:r>
                                  <a:rPr lang="en-US" sz="4000" i="1">
                                    <a:solidFill>
                                      <a:prstClr val="white"/>
                                    </a:solidFill>
                                    <a:latin typeface="Cambria Math" panose="02040503050406030204" pitchFamily="18" charset="0"/>
                                  </a:rPr>
                                  <m:t>0</m:t>
                                </m:r>
                              </m:e>
                            </m:mr>
                            <m:mr>
                              <m:e>
                                <m:sSub>
                                  <m:sSubPr>
                                    <m:ctrlPr>
                                      <a:rPr lang="en-US" sz="4000" b="0" i="1" smtClean="0">
                                        <a:solidFill>
                                          <a:prstClr val="white"/>
                                        </a:solidFill>
                                        <a:latin typeface="Cambria Math" panose="02040503050406030204" pitchFamily="18" charset="0"/>
                                      </a:rPr>
                                    </m:ctrlPr>
                                  </m:sSubPr>
                                  <m:e>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𝑌</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𝑥</m:t>
                                    </m:r>
                                  </m:sub>
                                </m:sSub>
                              </m:e>
                              <m:e>
                                <m:sSub>
                                  <m:sSubPr>
                                    <m:ctrlPr>
                                      <a:rPr lang="en-US" sz="4000" b="0" i="1" smtClean="0">
                                        <a:solidFill>
                                          <a:prstClr val="white"/>
                                        </a:solidFill>
                                        <a:latin typeface="Cambria Math" panose="02040503050406030204" pitchFamily="18" charset="0"/>
                                        <a:ea typeface="Cambria Math" panose="02040503050406030204" pitchFamily="18" charset="0"/>
                                      </a:rPr>
                                    </m:ctrlPr>
                                  </m:sSubPr>
                                  <m:e>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𝑌</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𝑦</m:t>
                                    </m:r>
                                  </m:sub>
                                </m:sSub>
                              </m:e>
                              <m:e>
                                <m:sSub>
                                  <m:sSubPr>
                                    <m:ctrlPr>
                                      <a:rPr lang="en-US" sz="4000" b="0" i="1" smtClean="0">
                                        <a:solidFill>
                                          <a:prstClr val="white"/>
                                        </a:solidFill>
                                        <a:latin typeface="Cambria Math" panose="02040503050406030204" pitchFamily="18" charset="0"/>
                                        <a:ea typeface="Cambria Math" panose="02040503050406030204" pitchFamily="18" charset="0"/>
                                      </a:rPr>
                                    </m:ctrlPr>
                                  </m:sSubPr>
                                  <m:e>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𝑌</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𝑧</m:t>
                                    </m:r>
                                  </m:sub>
                                </m:sSub>
                              </m:e>
                              <m:e>
                                <m:r>
                                  <a:rPr lang="en-US" sz="4000" i="1">
                                    <a:solidFill>
                                      <a:prstClr val="white"/>
                                    </a:solidFill>
                                    <a:latin typeface="Cambria Math" panose="02040503050406030204" pitchFamily="18" charset="0"/>
                                  </a:rPr>
                                  <m:t>0</m:t>
                                </m:r>
                              </m:e>
                            </m:mr>
                            <m:mr>
                              <m:e>
                                <m:sSub>
                                  <m:sSubPr>
                                    <m:ctrlPr>
                                      <a:rPr lang="en-US" sz="4000" b="0" i="1" smtClean="0">
                                        <a:solidFill>
                                          <a:prstClr val="white"/>
                                        </a:solidFill>
                                        <a:latin typeface="Cambria Math" panose="02040503050406030204" pitchFamily="18" charset="0"/>
                                      </a:rPr>
                                    </m:ctrlPr>
                                  </m:sSubPr>
                                  <m:e>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𝑍</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𝑥</m:t>
                                    </m:r>
                                  </m:sub>
                                </m:sSub>
                              </m:e>
                              <m:e>
                                <m:sSub>
                                  <m:sSubPr>
                                    <m:ctrlPr>
                                      <a:rPr lang="en-US" sz="4000" b="0" i="1" smtClean="0">
                                        <a:solidFill>
                                          <a:prstClr val="white"/>
                                        </a:solidFill>
                                        <a:latin typeface="Cambria Math" panose="02040503050406030204" pitchFamily="18" charset="0"/>
                                      </a:rPr>
                                    </m:ctrlPr>
                                  </m:sSubPr>
                                  <m:e>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𝑍</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𝑦</m:t>
                                    </m:r>
                                  </m:sub>
                                </m:sSub>
                              </m:e>
                              <m:e>
                                <m:sSub>
                                  <m:sSubPr>
                                    <m:ctrlPr>
                                      <a:rPr lang="en-US" sz="4000" b="0" i="1" smtClean="0">
                                        <a:solidFill>
                                          <a:prstClr val="white"/>
                                        </a:solidFill>
                                        <a:latin typeface="Cambria Math" panose="02040503050406030204" pitchFamily="18" charset="0"/>
                                      </a:rPr>
                                    </m:ctrlPr>
                                  </m:sSubPr>
                                  <m:e>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𝑍</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𝑧</m:t>
                                    </m:r>
                                  </m:sub>
                                </m:sSub>
                              </m:e>
                              <m:e>
                                <m:r>
                                  <a:rPr lang="en-US" sz="4000" i="1">
                                    <a:solidFill>
                                      <a:prstClr val="white"/>
                                    </a:solidFill>
                                    <a:latin typeface="Cambria Math" panose="02040503050406030204" pitchFamily="18" charset="0"/>
                                  </a:rPr>
                                  <m:t>0</m:t>
                                </m:r>
                              </m:e>
                            </m:mr>
                            <m:mr>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d>
                        <m:dPr>
                          <m:begChr m:val="["/>
                          <m:endChr m:val="]"/>
                          <m:ctrlPr>
                            <a:rPr lang="en-US" sz="4000" i="1">
                              <a:solidFill>
                                <a:prstClr val="white"/>
                              </a:solidFill>
                              <a:latin typeface="Cambria Math" panose="02040503050406030204" pitchFamily="18" charset="0"/>
                            </a:rPr>
                          </m:ctrlPr>
                        </m:dPr>
                        <m:e>
                          <m:m>
                            <m:mPr>
                              <m:mcs>
                                <m:mc>
                                  <m:mcPr>
                                    <m:count m:val="4"/>
                                    <m:mcJc m:val="center"/>
                                  </m:mcPr>
                                </m:mc>
                              </m:mcs>
                              <m:ctrlPr>
                                <a:rPr lang="en-US" sz="4000" i="1" smtClean="0">
                                  <a:solidFill>
                                    <a:prstClr val="white"/>
                                  </a:solidFill>
                                  <a:latin typeface="Cambria Math" panose="02040503050406030204" pitchFamily="18" charset="0"/>
                                </a:rPr>
                              </m:ctrlPr>
                            </m:mPr>
                            <m:mr>
                              <m:e>
                                <m:r>
                                  <m:rPr>
                                    <m:brk m:alnAt="7"/>
                                  </m:rPr>
                                  <a:rPr lang="en-US" sz="4000" b="0" i="1" smtClean="0">
                                    <a:solidFill>
                                      <a:prstClr val="white"/>
                                    </a:solidFill>
                                    <a:latin typeface="Cambria Math" panose="02040503050406030204" pitchFamily="18" charset="0"/>
                                  </a:rPr>
                                  <m:t>1</m:t>
                                </m:r>
                              </m:e>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b="0" i="1" smtClean="0">
                                    <a:solidFill>
                                      <a:prstClr val="white"/>
                                    </a:solidFill>
                                    <a:latin typeface="Cambria Math" panose="02040503050406030204" pitchFamily="18" charset="0"/>
                                    <a:ea typeface="Cambria Math" panose="02040503050406030204" pitchFamily="18" charset="0"/>
                                  </a:rPr>
                                  <m:t>−</m:t>
                                </m:r>
                                <m:sSub>
                                  <m:sSubPr>
                                    <m:ctrlPr>
                                      <a:rPr lang="en-US" sz="4000" b="0" i="1" smtClean="0">
                                        <a:solidFill>
                                          <a:prstClr val="white"/>
                                        </a:solidFill>
                                        <a:latin typeface="Cambria Math" panose="02040503050406030204" pitchFamily="18" charset="0"/>
                                        <a:ea typeface="Cambria Math" panose="02040503050406030204" pitchFamily="18" charset="0"/>
                                      </a:rPr>
                                    </m:ctrlPr>
                                  </m:sSubPr>
                                  <m:e>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𝑂</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𝑧</m:t>
                                    </m:r>
                                  </m:sub>
                                </m:sSub>
                              </m:e>
                            </m:mr>
                            <m:mr>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1</m:t>
                                </m:r>
                              </m:e>
                              <m:e>
                                <m:r>
                                  <a:rPr lang="en-US" sz="4000" b="0" i="1" smtClean="0">
                                    <a:solidFill>
                                      <a:prstClr val="white"/>
                                    </a:solidFill>
                                    <a:latin typeface="Cambria Math" panose="02040503050406030204" pitchFamily="18" charset="0"/>
                                    <a:ea typeface="Cambria Math" panose="02040503050406030204" pitchFamily="18" charset="0"/>
                                  </a:rPr>
                                  <m:t>0</m:t>
                                </m:r>
                              </m:e>
                              <m:e>
                                <m:sSub>
                                  <m:sSubPr>
                                    <m:ctrlPr>
                                      <a:rPr lang="en-US" sz="4000" b="0" i="1" smtClean="0">
                                        <a:solidFill>
                                          <a:prstClr val="white"/>
                                        </a:solidFill>
                                        <a:latin typeface="Cambria Math" panose="02040503050406030204" pitchFamily="18" charset="0"/>
                                        <a:ea typeface="Cambria Math" panose="02040503050406030204" pitchFamily="18" charset="0"/>
                                      </a:rPr>
                                    </m:ctrlPr>
                                  </m:sSubPr>
                                  <m:e>
                                    <m:r>
                                      <a:rPr lang="en-US" sz="4000" b="0" i="1" smtClean="0">
                                        <a:solidFill>
                                          <a:prstClr val="white"/>
                                        </a:solidFill>
                                        <a:latin typeface="Cambria Math" panose="02040503050406030204" pitchFamily="18" charset="0"/>
                                        <a:ea typeface="Cambria Math" panose="02040503050406030204" pitchFamily="18" charset="0"/>
                                      </a:rPr>
                                      <m:t>−</m:t>
                                    </m:r>
                                    <m:sSup>
                                      <m:sSupPr>
                                        <m:ctrlPr>
                                          <a:rPr lang="en-US" sz="4000" b="0" i="1" smtClean="0">
                                            <a:solidFill>
                                              <a:prstClr val="white"/>
                                            </a:solidFill>
                                            <a:latin typeface="Cambria Math" panose="02040503050406030204" pitchFamily="18" charset="0"/>
                                            <a:ea typeface="Cambria Math" panose="02040503050406030204" pitchFamily="18" charset="0"/>
                                          </a:rPr>
                                        </m:ctrlPr>
                                      </m:sSupPr>
                                      <m:e>
                                        <m:r>
                                          <a:rPr lang="en-US" sz="4000" b="0" i="1" smtClean="0">
                                            <a:solidFill>
                                              <a:prstClr val="white"/>
                                            </a:solidFill>
                                            <a:latin typeface="Cambria Math" panose="02040503050406030204" pitchFamily="18" charset="0"/>
                                            <a:ea typeface="Cambria Math" panose="02040503050406030204" pitchFamily="18" charset="0"/>
                                          </a:rPr>
                                          <m:t>𝑂</m:t>
                                        </m:r>
                                      </m:e>
                                      <m:sup>
                                        <m:r>
                                          <a:rPr lang="en-US" sz="4000" b="0" i="1" smtClean="0">
                                            <a:solidFill>
                                              <a:prstClr val="white"/>
                                            </a:solidFill>
                                            <a:latin typeface="Cambria Math" panose="02040503050406030204" pitchFamily="18" charset="0"/>
                                            <a:ea typeface="Cambria Math" panose="02040503050406030204" pitchFamily="18" charset="0"/>
                                          </a:rPr>
                                          <m:t>′</m:t>
                                        </m:r>
                                      </m:sup>
                                    </m:sSup>
                                  </m:e>
                                  <m:sub>
                                    <m:r>
                                      <a:rPr lang="en-US" sz="4000" b="0" i="1" smtClean="0">
                                        <a:solidFill>
                                          <a:prstClr val="white"/>
                                        </a:solidFill>
                                        <a:latin typeface="Cambria Math" panose="02040503050406030204" pitchFamily="18" charset="0"/>
                                        <a:ea typeface="Cambria Math" panose="02040503050406030204" pitchFamily="18" charset="0"/>
                                      </a:rPr>
                                      <m:t>𝑦</m:t>
                                    </m:r>
                                  </m:sub>
                                </m:sSub>
                              </m:e>
                            </m:mr>
                            <m:mr>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1</m:t>
                                </m:r>
                              </m:e>
                              <m:e>
                                <m:sSub>
                                  <m:sSubPr>
                                    <m:ctrlPr>
                                      <a:rPr lang="en-US" sz="4000" b="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m:t>
                                    </m:r>
                                    <m:sSup>
                                      <m:sSupPr>
                                        <m:ctrlPr>
                                          <a:rPr lang="en-US" sz="4000" b="0" i="1" smtClean="0">
                                            <a:solidFill>
                                              <a:prstClr val="white"/>
                                            </a:solidFill>
                                            <a:latin typeface="Cambria Math" panose="02040503050406030204" pitchFamily="18" charset="0"/>
                                          </a:rPr>
                                        </m:ctrlPr>
                                      </m:sSupPr>
                                      <m:e>
                                        <m:r>
                                          <a:rPr lang="en-US" sz="4000" b="0" i="1" smtClean="0">
                                            <a:solidFill>
                                              <a:prstClr val="white"/>
                                            </a:solidFill>
                                            <a:latin typeface="Cambria Math" panose="02040503050406030204" pitchFamily="18" charset="0"/>
                                          </a:rPr>
                                          <m:t>𝑂</m:t>
                                        </m:r>
                                      </m:e>
                                      <m:sup>
                                        <m:r>
                                          <a:rPr lang="en-US" sz="4000" b="0" i="1" smtClean="0">
                                            <a:solidFill>
                                              <a:prstClr val="white"/>
                                            </a:solidFill>
                                            <a:latin typeface="Cambria Math" panose="02040503050406030204" pitchFamily="18" charset="0"/>
                                          </a:rPr>
                                          <m:t>′</m:t>
                                        </m:r>
                                      </m:sup>
                                    </m:sSup>
                                  </m:e>
                                  <m:sub>
                                    <m:r>
                                      <a:rPr lang="en-US" sz="4000" b="0" i="1" smtClean="0">
                                        <a:solidFill>
                                          <a:prstClr val="white"/>
                                        </a:solidFill>
                                        <a:latin typeface="Cambria Math" panose="02040503050406030204" pitchFamily="18" charset="0"/>
                                      </a:rPr>
                                      <m:t>𝑧</m:t>
                                    </m:r>
                                  </m:sub>
                                </m:sSub>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d>
                        <m:dPr>
                          <m:begChr m:val="["/>
                          <m:endChr m:val="]"/>
                          <m:ctrlPr>
                            <a:rPr lang="en-US" sz="4000" i="1">
                              <a:solidFill>
                                <a:prstClr val="white"/>
                              </a:solidFill>
                              <a:latin typeface="Cambria Math" panose="02040503050406030204" pitchFamily="18" charset="0"/>
                            </a:rPr>
                          </m:ctrlPr>
                        </m:dPr>
                        <m:e>
                          <m:m>
                            <m:mPr>
                              <m:mcs>
                                <m:mc>
                                  <m:mcPr>
                                    <m:count m:val="1"/>
                                    <m:mcJc m:val="center"/>
                                  </m:mcPr>
                                </m:mc>
                              </m:mcs>
                              <m:ctrlPr>
                                <a:rPr lang="en-US" sz="4000" i="1">
                                  <a:solidFill>
                                    <a:prstClr val="white"/>
                                  </a:solidFill>
                                  <a:latin typeface="Cambria Math" panose="02040503050406030204" pitchFamily="18" charset="0"/>
                                </a:rPr>
                              </m:ctrlPr>
                            </m:mPr>
                            <m:mr>
                              <m:e>
                                <m:r>
                                  <m:rPr>
                                    <m:brk m:alnAt="7"/>
                                  </m:rPr>
                                  <a:rPr lang="en-US" sz="4000" i="1">
                                    <a:latin typeface="Cambria Math" panose="02040503050406030204" pitchFamily="18" charset="0"/>
                                  </a:rPr>
                                  <m:t>𝑥</m:t>
                                </m:r>
                              </m:e>
                            </m:mr>
                            <m:mr>
                              <m:e>
                                <m:r>
                                  <a:rPr lang="en-US" sz="4000" i="1">
                                    <a:latin typeface="Cambria Math" panose="02040503050406030204" pitchFamily="18" charset="0"/>
                                  </a:rPr>
                                  <m:t>𝑦</m:t>
                                </m:r>
                              </m:e>
                            </m:mr>
                            <m:mr>
                              <m:e>
                                <m:r>
                                  <a:rPr lang="en-US" sz="4000" i="1">
                                    <a:latin typeface="Cambria Math" panose="02040503050406030204" pitchFamily="18" charset="0"/>
                                  </a:rPr>
                                  <m:t>𝑧</m:t>
                                </m:r>
                              </m:e>
                            </m:mr>
                            <m:mr>
                              <m:e>
                                <m:r>
                                  <a:rPr lang="en-US" sz="4000" b="0" i="1" smtClean="0">
                                    <a:latin typeface="Cambria Math" panose="02040503050406030204" pitchFamily="18" charset="0"/>
                                  </a:rPr>
                                  <m:t>1</m:t>
                                </m:r>
                              </m:e>
                            </m:mr>
                          </m:m>
                        </m:e>
                      </m:d>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2052918"/>
                <a:ext cx="12192000" cy="4195481"/>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3677696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Change of basis</a:t>
            </a:r>
          </a:p>
        </p:txBody>
      </p:sp>
      <p:grpSp>
        <p:nvGrpSpPr>
          <p:cNvPr id="39" name="Group 38"/>
          <p:cNvGrpSpPr/>
          <p:nvPr>
            <p:custDataLst>
              <p:custData r:id="rId1"/>
            </p:custDataLst>
          </p:nvPr>
        </p:nvGrpSpPr>
        <p:grpSpPr>
          <a:xfrm>
            <a:off x="3385457" y="1853248"/>
            <a:ext cx="4727009" cy="4896587"/>
            <a:chOff x="3385457" y="1853248"/>
            <a:chExt cx="4727009" cy="4896587"/>
          </a:xfrm>
        </p:grpSpPr>
        <p:grpSp>
          <p:nvGrpSpPr>
            <p:cNvPr id="5" name="Group 4"/>
            <p:cNvGrpSpPr/>
            <p:nvPr>
              <p:custDataLst>
                <p:custData r:id="rId2"/>
              </p:custDataLst>
            </p:nvPr>
          </p:nvGrpSpPr>
          <p:grpSpPr>
            <a:xfrm>
              <a:off x="3385457" y="1853248"/>
              <a:ext cx="4680857" cy="3993103"/>
              <a:chOff x="0" y="832893"/>
              <a:chExt cx="6721537" cy="5918520"/>
            </a:xfrm>
          </p:grpSpPr>
          <mc:AlternateContent xmlns:mc="http://schemas.openxmlformats.org/markup-compatibility/2006" xmlns:a14="http://schemas.microsoft.com/office/drawing/2010/main">
            <mc:Choice Requires="a14">
              <p:sp>
                <p:nvSpPr>
                  <p:cNvPr id="6" name="TextBox 5"/>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11"/>
                    <a:stretch>
                      <a:fillRect r="-15217" b="-40000"/>
                    </a:stretch>
                  </a:blipFill>
                </p:spPr>
                <p:txBody>
                  <a:bodyPr/>
                  <a:lstStyle/>
                  <a:p>
                    <a:r>
                      <a:rPr lang="en-US">
                        <a:noFill/>
                      </a:rPr>
                      <a:t> </a:t>
                    </a:r>
                  </a:p>
                </p:txBody>
              </p:sp>
            </mc:Fallback>
          </mc:AlternateContent>
          <p:grpSp>
            <p:nvGrpSpPr>
              <p:cNvPr id="7" name="Group 6"/>
              <p:cNvGrpSpPr/>
              <p:nvPr>
                <p:custDataLst>
                  <p:custData r:id="rId6"/>
                </p:custDataLst>
              </p:nvPr>
            </p:nvGrpSpPr>
            <p:grpSpPr>
              <a:xfrm>
                <a:off x="377082" y="832893"/>
                <a:ext cx="6344455" cy="5724926"/>
                <a:chOff x="377082" y="832893"/>
                <a:chExt cx="6344455" cy="5724926"/>
              </a:xfrm>
            </p:grpSpPr>
            <p:grpSp>
              <p:nvGrpSpPr>
                <p:cNvPr id="8" name="Group 7"/>
                <p:cNvGrpSpPr/>
                <p:nvPr>
                  <p:custDataLst>
                    <p:custData r:id="rId7"/>
                  </p:custDataLst>
                </p:nvPr>
              </p:nvGrpSpPr>
              <p:grpSpPr>
                <a:xfrm>
                  <a:off x="377082" y="1389888"/>
                  <a:ext cx="5950566" cy="4966466"/>
                  <a:chOff x="3840480" y="2651760"/>
                  <a:chExt cx="3520440" cy="2827019"/>
                </a:xfrm>
              </p:grpSpPr>
              <p:cxnSp>
                <p:nvCxnSpPr>
                  <p:cNvPr id="15" name="Straight Arrow Connector 14"/>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12"/>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13"/>
                      <a:stretch>
                        <a:fillRect r="-13333" b="-43182"/>
                      </a:stretch>
                    </a:blipFill>
                  </p:spPr>
                  <p:txBody>
                    <a:bodyPr/>
                    <a:lstStyle/>
                    <a:p>
                      <a:r>
                        <a:rPr lang="en-US">
                          <a:noFill/>
                        </a:rPr>
                        <a:t> </a:t>
                      </a:r>
                    </a:p>
                  </p:txBody>
                </p:sp>
              </mc:Fallback>
            </mc:AlternateContent>
          </p:grpSp>
        </p:grpSp>
        <p:grpSp>
          <p:nvGrpSpPr>
            <p:cNvPr id="22" name="Group 21"/>
            <p:cNvGrpSpPr/>
            <p:nvPr>
              <p:custDataLst>
                <p:custData r:id="rId3"/>
              </p:custDataLst>
            </p:nvPr>
          </p:nvGrpSpPr>
          <p:grpSpPr>
            <a:xfrm>
              <a:off x="3648056" y="2901566"/>
              <a:ext cx="4464410" cy="3848269"/>
              <a:chOff x="-303189" y="2386695"/>
              <a:chExt cx="6410727" cy="5703848"/>
            </a:xfrm>
          </p:grpSpPr>
          <mc:AlternateContent xmlns:mc="http://schemas.openxmlformats.org/markup-compatibility/2006" xmlns:a14="http://schemas.microsoft.com/office/drawing/2010/main">
            <mc:Choice Requires="a14">
              <p:sp>
                <p:nvSpPr>
                  <p:cNvPr id="23" name="TextBox 22"/>
                  <p:cNvSpPr txBox="1"/>
                  <p:nvPr/>
                </p:nvSpPr>
                <p:spPr>
                  <a:xfrm>
                    <a:off x="-303189" y="3604820"/>
                    <a:ext cx="656488" cy="631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r>
                                <a:rPr lang="en-US" b="0" i="1" dirty="0" smtClean="0">
                                  <a:solidFill>
                                    <a:srgbClr val="FF0000"/>
                                  </a:solidFill>
                                  <a:latin typeface="Cambria Math" panose="02040503050406030204" pitchFamily="18" charset="0"/>
                                </a:rPr>
                                <m:t>′</m:t>
                              </m:r>
                            </m:e>
                          </m:acc>
                        </m:oMath>
                      </m:oMathPara>
                    </a14:m>
                    <a:endParaRPr lang="en-US" dirty="0">
                      <a:solidFill>
                        <a:srgbClr val="00B0F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03189" y="3604820"/>
                    <a:ext cx="656488" cy="631147"/>
                  </a:xfrm>
                  <a:prstGeom prst="rect">
                    <a:avLst/>
                  </a:prstGeom>
                  <a:blipFill rotWithShape="0">
                    <a:blip r:embed="rId14"/>
                    <a:stretch>
                      <a:fillRect/>
                    </a:stretch>
                  </a:blipFill>
                </p:spPr>
                <p:txBody>
                  <a:bodyPr/>
                  <a:lstStyle/>
                  <a:p>
                    <a:r>
                      <a:rPr lang="en-US">
                        <a:noFill/>
                      </a:rPr>
                      <a:t> </a:t>
                    </a:r>
                  </a:p>
                </p:txBody>
              </p:sp>
            </mc:Fallback>
          </mc:AlternateContent>
          <p:grpSp>
            <p:nvGrpSpPr>
              <p:cNvPr id="24" name="Group 23"/>
              <p:cNvGrpSpPr/>
              <p:nvPr>
                <p:custDataLst>
                  <p:custData r:id="rId4"/>
                </p:custDataLst>
              </p:nvPr>
            </p:nvGrpSpPr>
            <p:grpSpPr>
              <a:xfrm>
                <a:off x="226808" y="2386695"/>
                <a:ext cx="5880730" cy="5703848"/>
                <a:chOff x="226808" y="2386695"/>
                <a:chExt cx="5880730" cy="5703848"/>
              </a:xfrm>
            </p:grpSpPr>
            <p:grpSp>
              <p:nvGrpSpPr>
                <p:cNvPr id="25" name="Group 24"/>
                <p:cNvGrpSpPr/>
                <p:nvPr>
                  <p:custDataLst>
                    <p:custData r:id="rId5"/>
                  </p:custDataLst>
                </p:nvPr>
              </p:nvGrpSpPr>
              <p:grpSpPr>
                <a:xfrm>
                  <a:off x="226808" y="2702269"/>
                  <a:ext cx="5318458" cy="5072701"/>
                  <a:chOff x="3751576" y="3398795"/>
                  <a:chExt cx="3146476" cy="2887490"/>
                </a:xfrm>
              </p:grpSpPr>
              <p:cxnSp>
                <p:nvCxnSpPr>
                  <p:cNvPr id="28" name="Straight Arrow Connector 27"/>
                  <p:cNvCxnSpPr/>
                  <p:nvPr/>
                </p:nvCxnSpPr>
                <p:spPr>
                  <a:xfrm>
                    <a:off x="5600700" y="4549140"/>
                    <a:ext cx="823224" cy="1737145"/>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flipH="1" flipV="1">
                    <a:off x="3751576" y="3953457"/>
                    <a:ext cx="1849125" cy="595683"/>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5600700" y="3398795"/>
                    <a:ext cx="1297352" cy="1150345"/>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6" name="TextBox 25"/>
                    <p:cNvSpPr txBox="1"/>
                    <p:nvPr/>
                  </p:nvSpPr>
                  <p:spPr>
                    <a:xfrm>
                      <a:off x="5469465" y="2386695"/>
                      <a:ext cx="638073" cy="631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r>
                                  <a:rPr lang="en-US" b="0" i="1" dirty="0" smtClean="0">
                                    <a:solidFill>
                                      <a:srgbClr val="00B0F0"/>
                                    </a:solidFill>
                                    <a:latin typeface="Cambria Math" panose="02040503050406030204" pitchFamily="18" charset="0"/>
                                  </a:rPr>
                                  <m:t>′</m:t>
                                </m:r>
                              </m:e>
                            </m:acc>
                          </m:oMath>
                        </m:oMathPara>
                      </a14:m>
                      <a:endParaRPr lang="en-US" dirty="0">
                        <a:solidFill>
                          <a:srgbClr val="00B0F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469465" y="2386695"/>
                      <a:ext cx="638073" cy="631147"/>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101175" y="7459396"/>
                      <a:ext cx="642677" cy="631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r>
                                  <a:rPr lang="en-US" b="0" i="1" dirty="0" smtClean="0">
                                    <a:solidFill>
                                      <a:srgbClr val="00B050"/>
                                    </a:solidFill>
                                    <a:latin typeface="Cambria Math" panose="02040503050406030204" pitchFamily="18" charset="0"/>
                                  </a:rPr>
                                  <m:t>′</m:t>
                                </m:r>
                              </m:e>
                            </m:acc>
                          </m:oMath>
                        </m:oMathPara>
                      </a14:m>
                      <a:endParaRPr lang="en-US" dirty="0">
                        <a:solidFill>
                          <a:srgbClr val="00B0F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101175" y="7459396"/>
                      <a:ext cx="642677" cy="631147"/>
                    </a:xfrm>
                    <a:prstGeom prst="rect">
                      <a:avLst/>
                    </a:prstGeom>
                    <a:blipFill rotWithShape="0">
                      <a:blip r:embed="rId16"/>
                      <a:stretch>
                        <a:fillRect/>
                      </a:stretch>
                    </a:blipFill>
                  </p:spPr>
                  <p:txBody>
                    <a:bodyPr/>
                    <a:lstStyle/>
                    <a:p>
                      <a:r>
                        <a:rPr lang="en-US">
                          <a:noFill/>
                        </a:rPr>
                        <a:t> </a:t>
                      </a:r>
                    </a:p>
                  </p:txBody>
                </p:sp>
              </mc:Fallback>
            </mc:AlternateContent>
          </p:grpSp>
        </p:grpSp>
        <p:sp>
          <p:nvSpPr>
            <p:cNvPr id="37" name="Oval 36"/>
            <p:cNvSpPr/>
            <p:nvPr/>
          </p:nvSpPr>
          <p:spPr>
            <a:xfrm>
              <a:off x="6170914" y="4450511"/>
              <a:ext cx="45719" cy="54864"/>
            </a:xfrm>
            <a:prstGeom prst="ellipse">
              <a:avLst/>
            </a:prstGeom>
            <a:solidFill>
              <a:srgbClr val="CC3300"/>
            </a:solidFill>
            <a:ln>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C3300"/>
                  </a:solidFill>
                </a:ln>
              </a:endParaRPr>
            </a:p>
          </p:txBody>
        </p:sp>
        <mc:AlternateContent xmlns:mc="http://schemas.openxmlformats.org/markup-compatibility/2006" xmlns:a14="http://schemas.microsoft.com/office/drawing/2010/main">
          <mc:Choice Requires="a14">
            <p:sp>
              <p:nvSpPr>
                <p:cNvPr id="38" name="TextBox 37"/>
                <p:cNvSpPr txBox="1"/>
                <p:nvPr/>
              </p:nvSpPr>
              <p:spPr>
                <a:xfrm>
                  <a:off x="6223158" y="4320709"/>
                  <a:ext cx="444352" cy="369332"/>
                </a:xfrm>
                <a:prstGeom prst="rect">
                  <a:avLst/>
                </a:prstGeom>
                <a:noFill/>
              </p:spPr>
              <p:txBody>
                <a:bodyPr wrap="none" rtlCol="0">
                  <a:spAutoFit/>
                </a:bodyPr>
                <a:lstStyle/>
                <a:p>
                  <a:r>
                    <a:rPr lang="en-US" dirty="0">
                      <a:solidFill>
                        <a:srgbClr val="CC3300"/>
                      </a:solidFill>
                    </a:rPr>
                    <a:t>O</a:t>
                  </a:r>
                  <a14:m>
                    <m:oMath xmlns:m="http://schemas.openxmlformats.org/officeDocument/2006/math">
                      <m:r>
                        <a:rPr lang="en-US" i="1">
                          <a:solidFill>
                            <a:srgbClr val="CC3300"/>
                          </a:solidFill>
                          <a:latin typeface="Cambria Math" panose="02040503050406030204" pitchFamily="18" charset="0"/>
                        </a:rPr>
                        <m:t>′</m:t>
                      </m:r>
                    </m:oMath>
                  </a14:m>
                  <a:endParaRPr lang="en-US" dirty="0">
                    <a:solidFill>
                      <a:srgbClr val="00B0F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223158" y="4320709"/>
                  <a:ext cx="444352" cy="369332"/>
                </a:xfrm>
                <a:prstGeom prst="rect">
                  <a:avLst/>
                </a:prstGeom>
                <a:blipFill rotWithShape="0">
                  <a:blip r:embed="rId17"/>
                  <a:stretch>
                    <a:fillRect l="-12329" t="-10000" b="-26667"/>
                  </a:stretch>
                </a:blipFill>
              </p:spPr>
              <p:txBody>
                <a:bodyPr/>
                <a:lstStyle/>
                <a:p>
                  <a:r>
                    <a:rPr lang="en-US">
                      <a:noFill/>
                    </a:rPr>
                    <a:t> </a:t>
                  </a:r>
                </a:p>
              </p:txBody>
            </p:sp>
          </mc:Fallback>
        </mc:AlternateContent>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28</a:t>
            </a:fld>
            <a:endParaRPr lang="en-US" dirty="0">
              <a:solidFill>
                <a:schemeClr val="bg1"/>
              </a:solidFill>
            </a:endParaRPr>
          </a:p>
        </p:txBody>
      </p:sp>
    </p:spTree>
    <p:extLst>
      <p:ext uri="{BB962C8B-B14F-4D97-AF65-F5344CB8AC3E}">
        <p14:creationId xmlns:p14="http://schemas.microsoft.com/office/powerpoint/2010/main" val="3667543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Orthogonal Projection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𝑃</m:t>
                          </m:r>
                        </m:e>
                        <m:sub>
                          <m:r>
                            <a:rPr lang="en-US" sz="4000" b="0" i="1" smtClean="0">
                              <a:solidFill>
                                <a:prstClr val="white"/>
                              </a:solidFill>
                              <a:latin typeface="Cambria Math" panose="02040503050406030204" pitchFamily="18" charset="0"/>
                            </a:rPr>
                            <m:t>𝑂</m:t>
                          </m:r>
                        </m:sub>
                      </m:sSub>
                      <m:r>
                        <a:rPr lang="en-US" sz="4000" i="1">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r>
                                  <a:rPr lang="en-US" sz="4000" b="0" i="1" smtClean="0">
                                    <a:solidFill>
                                      <a:prstClr val="white"/>
                                    </a:solidFill>
                                    <a:latin typeface="Cambria Math" panose="02040503050406030204" pitchFamily="18" charset="0"/>
                                  </a:rPr>
                                  <m:t>1</m:t>
                                </m:r>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ea typeface="Cambria Math" panose="02040503050406030204" pitchFamily="18" charset="0"/>
                                  </a:rPr>
                                  <m:t>1</m:t>
                                </m:r>
                              </m:e>
                              <m:e>
                                <m:r>
                                  <a:rPr lang="en-US" sz="4000" b="0" i="1" smtClean="0">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1</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420498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Homogeneous coordinates</a:t>
            </a:r>
          </a:p>
        </p:txBody>
      </p:sp>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lstStyle/>
          <a:p>
            <a:pPr marL="0" indent="0">
              <a:buNone/>
            </a:pPr>
            <a:endParaRPr lang="en-US" dirty="0"/>
          </a:p>
          <a:p>
            <a:pPr marL="0" indent="0">
              <a:buNone/>
            </a:pPr>
            <a:endParaRPr lang="en-US" dirty="0"/>
          </a:p>
          <a:p>
            <a:pPr marL="0" indent="0">
              <a:buNone/>
            </a:pPr>
            <a:r>
              <a:rPr lang="en-US" dirty="0"/>
              <a:t>In mathematics, homogeneous coordinates or projective coordinates, introduced by August Ferdinand Möbius in his 1827 work Der barycentrische Calcül.</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a:t>
            </a:fld>
            <a:endParaRPr lang="en-US" dirty="0">
              <a:solidFill>
                <a:schemeClr val="bg1"/>
              </a:solidFill>
            </a:endParaRPr>
          </a:p>
        </p:txBody>
      </p:sp>
    </p:spTree>
    <p:extLst>
      <p:ext uri="{BB962C8B-B14F-4D97-AF65-F5344CB8AC3E}">
        <p14:creationId xmlns:p14="http://schemas.microsoft.com/office/powerpoint/2010/main" val="2304814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Orthogonal Projection Onto a Box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487168"/>
                <a:ext cx="9247696" cy="3761231"/>
              </a:xfrm>
              <a:effectLst>
                <a:outerShdw blurRad="50800" dist="38100" dir="2700000" algn="tl" rotWithShape="0">
                  <a:prstClr val="black">
                    <a:alpha val="42000"/>
                  </a:prstClr>
                </a:outerShdw>
              </a:effectLst>
            </p:spPr>
            <p:txBody>
              <a:bodyPr anchor="ct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3400" i="1" smtClean="0">
                              <a:solidFill>
                                <a:prstClr val="white"/>
                              </a:solidFill>
                              <a:latin typeface="Cambria Math" panose="02040503050406030204" pitchFamily="18" charset="0"/>
                            </a:rPr>
                          </m:ctrlPr>
                        </m:accPr>
                        <m:e>
                          <m:r>
                            <a:rPr lang="en-US" sz="3400" b="0" i="1" smtClean="0">
                              <a:solidFill>
                                <a:prstClr val="white"/>
                              </a:solidFill>
                              <a:latin typeface="Cambria Math" panose="02040503050406030204" pitchFamily="18" charset="0"/>
                            </a:rPr>
                            <m:t>𝑉</m:t>
                          </m:r>
                        </m:e>
                      </m:acc>
                      <m:d>
                        <m:dPr>
                          <m:ctrlPr>
                            <a:rPr lang="en-US" sz="3400" i="1">
                              <a:solidFill>
                                <a:prstClr val="white"/>
                              </a:solidFill>
                              <a:latin typeface="Cambria Math" panose="02040503050406030204" pitchFamily="18" charset="0"/>
                            </a:rPr>
                          </m:ctrlPr>
                        </m:dPr>
                        <m:e>
                          <m:f>
                            <m:fPr>
                              <m:ctrlPr>
                                <a:rPr lang="en-US" sz="3400" b="0" i="1" smtClean="0">
                                  <a:solidFill>
                                    <a:prstClr val="white"/>
                                  </a:solidFill>
                                  <a:latin typeface="Cambria Math" panose="02040503050406030204" pitchFamily="18" charset="0"/>
                                </a:rPr>
                              </m:ctrlPr>
                            </m:fPr>
                            <m:num>
                              <m:r>
                                <a:rPr lang="en-US" sz="3400" b="0" i="1" smtClean="0">
                                  <a:solidFill>
                                    <a:prstClr val="white"/>
                                  </a:solidFill>
                                  <a:latin typeface="Cambria Math" panose="02040503050406030204" pitchFamily="18" charset="0"/>
                                </a:rPr>
                                <m:t>−</m:t>
                              </m:r>
                              <m:r>
                                <a:rPr lang="en-US" sz="3400" b="0" i="1" smtClean="0">
                                  <a:solidFill>
                                    <a:prstClr val="white"/>
                                  </a:solidFill>
                                  <a:latin typeface="Cambria Math" panose="02040503050406030204" pitchFamily="18" charset="0"/>
                                </a:rPr>
                                <m:t>𝑙𝑒𝑓𝑡</m:t>
                              </m:r>
                              <m:r>
                                <a:rPr lang="en-US" sz="3400" b="0" i="1" smtClean="0">
                                  <a:solidFill>
                                    <a:prstClr val="white"/>
                                  </a:solidFill>
                                  <a:latin typeface="Cambria Math" panose="02040503050406030204" pitchFamily="18" charset="0"/>
                                </a:rPr>
                                <m:t>−</m:t>
                              </m:r>
                              <m:r>
                                <a:rPr lang="en-US" sz="3400" b="0" i="1" smtClean="0">
                                  <a:solidFill>
                                    <a:prstClr val="white"/>
                                  </a:solidFill>
                                  <a:latin typeface="Cambria Math" panose="02040503050406030204" pitchFamily="18" charset="0"/>
                                </a:rPr>
                                <m:t>𝑟𝑖𝑔h𝑡</m:t>
                              </m:r>
                            </m:num>
                            <m:den>
                              <m:r>
                                <a:rPr lang="en-US" sz="3400" b="0" i="1" smtClean="0">
                                  <a:solidFill>
                                    <a:prstClr val="white"/>
                                  </a:solidFill>
                                  <a:latin typeface="Cambria Math" panose="02040503050406030204" pitchFamily="18" charset="0"/>
                                </a:rPr>
                                <m:t>2</m:t>
                              </m:r>
                            </m:den>
                          </m:f>
                          <m:r>
                            <a:rPr lang="en-US" sz="3400" i="1">
                              <a:solidFill>
                                <a:prstClr val="white"/>
                              </a:solidFill>
                              <a:latin typeface="Cambria Math" panose="02040503050406030204" pitchFamily="18" charset="0"/>
                            </a:rPr>
                            <m:t>,</m:t>
                          </m:r>
                          <m:f>
                            <m:fPr>
                              <m:ctrlPr>
                                <a:rPr lang="en-US" sz="3400" b="0" i="1" smtClean="0">
                                  <a:solidFill>
                                    <a:prstClr val="white"/>
                                  </a:solidFill>
                                  <a:latin typeface="Cambria Math" panose="02040503050406030204" pitchFamily="18" charset="0"/>
                                </a:rPr>
                              </m:ctrlPr>
                            </m:fPr>
                            <m:num>
                              <m:r>
                                <a:rPr lang="en-US" sz="3400" b="0" i="1" smtClean="0">
                                  <a:solidFill>
                                    <a:prstClr val="white"/>
                                  </a:solidFill>
                                  <a:latin typeface="Cambria Math" panose="02040503050406030204" pitchFamily="18" charset="0"/>
                                </a:rPr>
                                <m:t>−</m:t>
                              </m:r>
                              <m:r>
                                <a:rPr lang="en-US" sz="3400" b="0" i="1" smtClean="0">
                                  <a:solidFill>
                                    <a:prstClr val="white"/>
                                  </a:solidFill>
                                  <a:latin typeface="Cambria Math" panose="02040503050406030204" pitchFamily="18" charset="0"/>
                                </a:rPr>
                                <m:t>𝑡𝑜𝑝</m:t>
                              </m:r>
                              <m:r>
                                <a:rPr lang="en-US" sz="3400" b="0" i="1" smtClean="0">
                                  <a:solidFill>
                                    <a:prstClr val="white"/>
                                  </a:solidFill>
                                  <a:latin typeface="Cambria Math" panose="02040503050406030204" pitchFamily="18" charset="0"/>
                                </a:rPr>
                                <m:t>−</m:t>
                              </m:r>
                              <m:r>
                                <a:rPr lang="en-US" sz="3400" b="0" i="1" smtClean="0">
                                  <a:solidFill>
                                    <a:prstClr val="white"/>
                                  </a:solidFill>
                                  <a:latin typeface="Cambria Math" panose="02040503050406030204" pitchFamily="18" charset="0"/>
                                </a:rPr>
                                <m:t>𝑏𝑜𝑡𝑡𝑜𝑚</m:t>
                              </m:r>
                            </m:num>
                            <m:den>
                              <m:r>
                                <a:rPr lang="en-US" sz="3400" b="0" i="1" smtClean="0">
                                  <a:solidFill>
                                    <a:prstClr val="white"/>
                                  </a:solidFill>
                                  <a:latin typeface="Cambria Math" panose="02040503050406030204" pitchFamily="18" charset="0"/>
                                </a:rPr>
                                <m:t>2</m:t>
                              </m:r>
                            </m:den>
                          </m:f>
                          <m:r>
                            <a:rPr lang="en-US" sz="3400" i="1">
                              <a:solidFill>
                                <a:prstClr val="white"/>
                              </a:solidFill>
                              <a:latin typeface="Cambria Math" panose="02040503050406030204" pitchFamily="18" charset="0"/>
                            </a:rPr>
                            <m:t>,</m:t>
                          </m:r>
                          <m:f>
                            <m:fPr>
                              <m:ctrlPr>
                                <a:rPr lang="en-US" sz="3400" b="0" i="1" smtClean="0">
                                  <a:solidFill>
                                    <a:prstClr val="white"/>
                                  </a:solidFill>
                                  <a:latin typeface="Cambria Math" panose="02040503050406030204" pitchFamily="18" charset="0"/>
                                </a:rPr>
                              </m:ctrlPr>
                            </m:fPr>
                            <m:num>
                              <m:r>
                                <a:rPr lang="en-US" sz="3400" b="0" i="1" smtClean="0">
                                  <a:solidFill>
                                    <a:prstClr val="white"/>
                                  </a:solidFill>
                                  <a:latin typeface="Cambria Math" panose="02040503050406030204" pitchFamily="18" charset="0"/>
                                </a:rPr>
                                <m:t>−</m:t>
                              </m:r>
                              <m:r>
                                <a:rPr lang="en-US" sz="3400" i="1">
                                  <a:solidFill>
                                    <a:prstClr val="white"/>
                                  </a:solidFill>
                                  <a:latin typeface="Cambria Math" panose="02040503050406030204" pitchFamily="18" charset="0"/>
                                </a:rPr>
                                <m:t>𝑛𝑒𝑎𝑟</m:t>
                              </m:r>
                              <m:r>
                                <a:rPr lang="en-US" sz="3400" b="0" i="1" smtClean="0">
                                  <a:solidFill>
                                    <a:prstClr val="white"/>
                                  </a:solidFill>
                                  <a:latin typeface="Cambria Math" panose="02040503050406030204" pitchFamily="18" charset="0"/>
                                </a:rPr>
                                <m:t>−</m:t>
                              </m:r>
                              <m:r>
                                <a:rPr lang="en-US" sz="3400" b="0" i="1" smtClean="0">
                                  <a:solidFill>
                                    <a:prstClr val="white"/>
                                  </a:solidFill>
                                  <a:latin typeface="Cambria Math" panose="02040503050406030204" pitchFamily="18" charset="0"/>
                                </a:rPr>
                                <m:t>𝑓𝑎𝑟</m:t>
                              </m:r>
                            </m:num>
                            <m:den>
                              <m:r>
                                <a:rPr lang="en-US" sz="3400" b="0" i="1" smtClean="0">
                                  <a:solidFill>
                                    <a:prstClr val="white"/>
                                  </a:solidFill>
                                  <a:latin typeface="Cambria Math" panose="02040503050406030204" pitchFamily="18" charset="0"/>
                                </a:rPr>
                                <m:t>2</m:t>
                              </m:r>
                            </m:den>
                          </m:f>
                          <m:r>
                            <a:rPr lang="en-US" sz="3400" b="0" i="1" smtClean="0">
                              <a:solidFill>
                                <a:prstClr val="white"/>
                              </a:solidFill>
                              <a:latin typeface="Cambria Math" panose="02040503050406030204" pitchFamily="18" charset="0"/>
                            </a:rPr>
                            <m:t>,0</m:t>
                          </m:r>
                        </m:e>
                      </m:d>
                    </m:oMath>
                  </m:oMathPara>
                </a14:m>
                <a:endParaRPr lang="en-US" sz="3400" i="1" dirty="0">
                  <a:solidFill>
                    <a:prstClr val="white"/>
                  </a:solidFill>
                  <a:latin typeface="Cambria Math" panose="02040503050406030204" pitchFamily="18" charset="0"/>
                </a:endParaRPr>
              </a:p>
              <a:p>
                <a:pPr marL="0" indent="0">
                  <a:buNone/>
                </a:pPr>
                <a:endParaRPr lang="en-US" sz="4000" i="1" dirty="0">
                  <a:solidFill>
                    <a:prstClr val="white"/>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𝑃</m:t>
                          </m:r>
                        </m:e>
                        <m:sub>
                          <m:r>
                            <a:rPr lang="en-US" sz="4000" b="0" i="1" smtClean="0">
                              <a:solidFill>
                                <a:prstClr val="white"/>
                              </a:solidFill>
                              <a:latin typeface="Cambria Math" panose="02040503050406030204" pitchFamily="18" charset="0"/>
                            </a:rPr>
                            <m:t>𝑂</m:t>
                          </m:r>
                        </m:sub>
                      </m:sSub>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𝑑𝑖𝑎𝑔</m:t>
                      </m:r>
                      <m:d>
                        <m:dPr>
                          <m:ctrlPr>
                            <a:rPr lang="en-US" sz="4000" b="0" i="1" smtClean="0">
                              <a:solidFill>
                                <a:prstClr val="white"/>
                              </a:solidFill>
                              <a:latin typeface="Cambria Math" panose="02040503050406030204" pitchFamily="18" charset="0"/>
                            </a:rPr>
                          </m:ctrlPr>
                        </m:dPr>
                        <m:e>
                          <m:f>
                            <m:fPr>
                              <m:ctrlPr>
                                <a:rPr lang="en-US" sz="4000" b="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num>
                            <m:den>
                              <m:r>
                                <a:rPr lang="en-US" sz="4000" b="0" i="1" smtClean="0">
                                  <a:solidFill>
                                    <a:prstClr val="white"/>
                                  </a:solidFill>
                                  <a:latin typeface="Cambria Math" panose="02040503050406030204" pitchFamily="18" charset="0"/>
                                </a:rPr>
                                <m:t>𝑟𝑖𝑔h𝑡</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𝑙𝑒𝑓𝑡</m:t>
                              </m:r>
                            </m:den>
                          </m:f>
                          <m:r>
                            <a:rPr lang="en-US" sz="4000" b="0" i="1" smtClean="0">
                              <a:solidFill>
                                <a:prstClr val="white"/>
                              </a:solidFill>
                              <a:latin typeface="Cambria Math" panose="02040503050406030204" pitchFamily="18" charset="0"/>
                            </a:rPr>
                            <m:t>,</m:t>
                          </m:r>
                          <m:f>
                            <m:fPr>
                              <m:ctrlPr>
                                <a:rPr lang="en-US" sz="4000" b="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num>
                            <m:den>
                              <m:r>
                                <a:rPr lang="en-US" sz="4000" b="0" i="1" smtClean="0">
                                  <a:solidFill>
                                    <a:prstClr val="white"/>
                                  </a:solidFill>
                                  <a:latin typeface="Cambria Math" panose="02040503050406030204" pitchFamily="18" charset="0"/>
                                </a:rPr>
                                <m:t>𝑡𝑜𝑝</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𝑏𝑜𝑡𝑡𝑜𝑚</m:t>
                              </m:r>
                            </m:den>
                          </m:f>
                          <m:r>
                            <a:rPr lang="en-US" sz="4000" b="0" i="1" smtClean="0">
                              <a:solidFill>
                                <a:prstClr val="white"/>
                              </a:solidFill>
                              <a:latin typeface="Cambria Math" panose="02040503050406030204" pitchFamily="18" charset="0"/>
                            </a:rPr>
                            <m:t>,</m:t>
                          </m:r>
                          <m:f>
                            <m:fPr>
                              <m:ctrlPr>
                                <a:rPr lang="en-US" sz="4000" b="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num>
                            <m:den>
                              <m:r>
                                <a:rPr lang="en-US" sz="4000" i="1">
                                  <a:solidFill>
                                    <a:prstClr val="white"/>
                                  </a:solidFill>
                                  <a:latin typeface="Cambria Math" panose="02040503050406030204" pitchFamily="18" charset="0"/>
                                </a:rPr>
                                <m:t>𝑓𝑎𝑟</m:t>
                              </m:r>
                              <m:r>
                                <a:rPr lang="en-US" sz="4000" b="0" i="1" smtClean="0">
                                  <a:solidFill>
                                    <a:prstClr val="white"/>
                                  </a:solidFill>
                                  <a:latin typeface="Cambria Math" panose="02040503050406030204" pitchFamily="18" charset="0"/>
                                </a:rPr>
                                <m:t>−</m:t>
                              </m:r>
                              <m:r>
                                <a:rPr lang="en-US" sz="4000" i="1">
                                  <a:solidFill>
                                    <a:prstClr val="white"/>
                                  </a:solidFill>
                                  <a:latin typeface="Cambria Math" panose="02040503050406030204" pitchFamily="18" charset="0"/>
                                </a:rPr>
                                <m:t>𝑛𝑒𝑎𝑟</m:t>
                              </m:r>
                            </m:den>
                          </m:f>
                          <m:r>
                            <a:rPr lang="en-US" sz="4000" b="0" i="1" smtClean="0">
                              <a:solidFill>
                                <a:prstClr val="white"/>
                              </a:solidFill>
                              <a:latin typeface="Cambria Math" panose="02040503050406030204" pitchFamily="18" charset="0"/>
                            </a:rPr>
                            <m:t>,1</m:t>
                          </m:r>
                        </m:e>
                      </m:d>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𝑇</m:t>
                          </m:r>
                        </m:e>
                        <m:sub>
                          <m:acc>
                            <m:accPr>
                              <m:chr m:val="⃗"/>
                              <m:ctrlPr>
                                <a:rPr lang="en-US" sz="4000" i="1" smtClean="0">
                                  <a:solidFill>
                                    <a:prstClr val="white"/>
                                  </a:solidFill>
                                  <a:latin typeface="Cambria Math" panose="02040503050406030204" pitchFamily="18" charset="0"/>
                                </a:rPr>
                              </m:ctrlPr>
                            </m:accPr>
                            <m:e>
                              <m:r>
                                <a:rPr lang="en-US" sz="4000" b="0" i="1" smtClean="0">
                                  <a:solidFill>
                                    <a:prstClr val="white"/>
                                  </a:solidFill>
                                  <a:latin typeface="Cambria Math" panose="02040503050406030204" pitchFamily="18" charset="0"/>
                                </a:rPr>
                                <m:t>𝑉</m:t>
                              </m:r>
                            </m:e>
                          </m:acc>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487168"/>
                <a:ext cx="9247696" cy="3761231"/>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30</a:t>
            </a:fld>
            <a:endParaRPr lang="en-US" dirty="0">
              <a:solidFill>
                <a:schemeClr val="bg1"/>
              </a:solidFill>
            </a:endParaRPr>
          </a:p>
        </p:txBody>
      </p:sp>
    </p:spTree>
    <p:extLst>
      <p:ext uri="{BB962C8B-B14F-4D97-AF65-F5344CB8AC3E}">
        <p14:creationId xmlns:p14="http://schemas.microsoft.com/office/powerpoint/2010/main" val="3923378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Perspective Projection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578608"/>
                <a:ext cx="8946541" cy="3669791"/>
              </a:xfrm>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i="1">
                              <a:solidFill>
                                <a:prstClr val="white"/>
                              </a:solidFill>
                              <a:latin typeface="Cambria Math" panose="02040503050406030204" pitchFamily="18" charset="0"/>
                            </a:rPr>
                            <m:t>𝑃</m:t>
                          </m:r>
                        </m:e>
                        <m:sub>
                          <m:r>
                            <a:rPr lang="en-US" sz="4000" b="0" i="1" smtClean="0">
                              <a:solidFill>
                                <a:prstClr val="white"/>
                              </a:solidFill>
                              <a:latin typeface="Cambria Math" panose="02040503050406030204" pitchFamily="18" charset="0"/>
                            </a:rPr>
                            <m:t>𝑃</m:t>
                          </m:r>
                        </m:sub>
                      </m:sSub>
                      <m:r>
                        <a:rPr lang="en-US" sz="4000" i="1">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r>
                                  <a:rPr lang="en-US" sz="4000" i="1">
                                    <a:solidFill>
                                      <a:prstClr val="white"/>
                                    </a:solidFill>
                                    <a:latin typeface="Cambria Math" panose="02040503050406030204" pitchFamily="18" charset="0"/>
                                  </a:rPr>
                                  <m:t>1</m:t>
                                </m:r>
                              </m:e>
                              <m:e>
                                <m:r>
                                  <a:rPr lang="en-US" sz="4000" i="1">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ea typeface="Cambria Math" panose="02040503050406030204" pitchFamily="18" charset="0"/>
                                  </a:rPr>
                                  <m:t>1</m:t>
                                </m:r>
                              </m:e>
                              <m:e>
                                <m:r>
                                  <a:rPr lang="en-US" sz="4000" i="1">
                                    <a:solidFill>
                                      <a:prstClr val="white"/>
                                    </a:solidFill>
                                    <a:latin typeface="Cambria Math" panose="02040503050406030204" pitchFamily="18" charset="0"/>
                                    <a:ea typeface="Cambria Math" panose="02040503050406030204" pitchFamily="18" charset="0"/>
                                  </a:rPr>
                                  <m:t>0</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1</m:t>
                                </m:r>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f>
                                  <m:fPr>
                                    <m:ctrlPr>
                                      <a:rPr lang="en-US" sz="400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−1</m:t>
                                    </m:r>
                                  </m:num>
                                  <m:den>
                                    <m:sSub>
                                      <m:sSubPr>
                                        <m:ctrlPr>
                                          <a:rPr lang="en-US" sz="4000" i="1" smtClean="0">
                                            <a:solidFill>
                                              <a:prstClr val="white"/>
                                            </a:solidFill>
                                            <a:latin typeface="Cambria Math" panose="02040503050406030204" pitchFamily="18" charset="0"/>
                                          </a:rPr>
                                        </m:ctrlPr>
                                      </m:sSubPr>
                                      <m:e>
                                        <m:r>
                                          <a:rPr lang="en-US" sz="4000" b="0" i="1" smtClean="0">
                                            <a:solidFill>
                                              <a:prstClr val="white"/>
                                            </a:solidFill>
                                            <a:latin typeface="Cambria Math" panose="02040503050406030204" pitchFamily="18" charset="0"/>
                                          </a:rPr>
                                          <m:t>𝑧</m:t>
                                        </m:r>
                                      </m:e>
                                      <m:sub>
                                        <m:r>
                                          <a:rPr lang="en-US" sz="4000" b="0" i="1" smtClean="0">
                                            <a:solidFill>
                                              <a:prstClr val="white"/>
                                            </a:solidFill>
                                            <a:latin typeface="Cambria Math" panose="02040503050406030204" pitchFamily="18" charset="0"/>
                                          </a:rPr>
                                          <m:t>0</m:t>
                                        </m:r>
                                      </m:sub>
                                    </m:sSub>
                                  </m:den>
                                </m:f>
                              </m:e>
                              <m:e>
                                <m:r>
                                  <a:rPr lang="en-US" sz="4000" b="0" i="1" smtClean="0">
                                    <a:solidFill>
                                      <a:prstClr val="white"/>
                                    </a:solidFill>
                                    <a:latin typeface="Cambria Math" panose="02040503050406030204" pitchFamily="18" charset="0"/>
                                  </a:rPr>
                                  <m:t>0</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578608"/>
                <a:ext cx="8946541" cy="3669791"/>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31</a:t>
            </a:fld>
            <a:endParaRPr lang="en-US" dirty="0">
              <a:solidFill>
                <a:schemeClr val="bg1"/>
              </a:solidFill>
            </a:endParaRPr>
          </a:p>
        </p:txBody>
      </p:sp>
    </p:spTree>
    <p:extLst>
      <p:ext uri="{BB962C8B-B14F-4D97-AF65-F5344CB8AC3E}">
        <p14:creationId xmlns:p14="http://schemas.microsoft.com/office/powerpoint/2010/main" val="414513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Perspective Projection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724912"/>
                <a:ext cx="9796336" cy="3675888"/>
              </a:xfrm>
              <a:effectLst>
                <a:outerShdw blurRad="50800" dist="38100" dir="2700000" algn="tl" rotWithShape="0">
                  <a:prstClr val="black">
                    <a:alpha val="42000"/>
                  </a:prstClr>
                </a:outerShdw>
              </a:effectLst>
            </p:spPr>
            <p:txBody>
              <a:bodyPr anchor="ctr">
                <a:normAutofit fontScale="6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sz="4000" i="1" smtClean="0">
                              <a:solidFill>
                                <a:prstClr val="white"/>
                              </a:solidFill>
                              <a:latin typeface="Cambria Math" panose="02040503050406030204" pitchFamily="18" charset="0"/>
                            </a:rPr>
                          </m:ctrlPr>
                        </m:sSubPr>
                        <m:e>
                          <m:r>
                            <a:rPr lang="en-US" sz="4000" i="1">
                              <a:solidFill>
                                <a:prstClr val="white"/>
                              </a:solidFill>
                              <a:latin typeface="Cambria Math" panose="02040503050406030204" pitchFamily="18" charset="0"/>
                            </a:rPr>
                            <m:t>𝑃</m:t>
                          </m:r>
                        </m:e>
                        <m:sub>
                          <m:r>
                            <a:rPr lang="en-US" sz="4000" i="1">
                              <a:solidFill>
                                <a:prstClr val="white"/>
                              </a:solidFill>
                              <a:latin typeface="Cambria Math" panose="02040503050406030204" pitchFamily="18" charset="0"/>
                            </a:rPr>
                            <m:t>𝑃</m:t>
                          </m:r>
                        </m:sub>
                      </m:sSub>
                      <m:r>
                        <a:rPr lang="en-US" sz="4000" i="1">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m>
                            <m:mPr>
                              <m:mcs>
                                <m:mc>
                                  <m:mcPr>
                                    <m:count m:val="4"/>
                                    <m:mcJc m:val="center"/>
                                  </m:mcPr>
                                </m:mc>
                              </m:mcs>
                              <m:ctrlPr>
                                <a:rPr lang="en-US" sz="4000" i="1">
                                  <a:solidFill>
                                    <a:prstClr val="white"/>
                                  </a:solidFill>
                                  <a:latin typeface="Cambria Math" panose="02040503050406030204" pitchFamily="18" charset="0"/>
                                </a:rPr>
                              </m:ctrlPr>
                            </m:mPr>
                            <m:mr>
                              <m:e>
                                <m:f>
                                  <m:fPr>
                                    <m:ctrlPr>
                                      <a:rPr lang="en-US" sz="400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r>
                                      <a:rPr lang="en-US" sz="4000" b="0" i="1" smtClean="0">
                                        <a:solidFill>
                                          <a:prstClr val="white"/>
                                        </a:solidFill>
                                        <a:latin typeface="Cambria Math" panose="02040503050406030204" pitchFamily="18" charset="0"/>
                                      </a:rPr>
                                      <m:t>𝑛</m:t>
                                    </m:r>
                                  </m:num>
                                  <m:den>
                                    <m:r>
                                      <a:rPr lang="en-US" sz="4000" b="0" i="1" smtClean="0">
                                        <a:solidFill>
                                          <a:prstClr val="white"/>
                                        </a:solidFill>
                                        <a:latin typeface="Cambria Math" panose="02040503050406030204" pitchFamily="18" charset="0"/>
                                      </a:rPr>
                                      <m:t>𝑟𝑖𝑔h𝑡</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𝑙𝑒𝑓𝑡</m:t>
                                    </m:r>
                                  </m:den>
                                </m:f>
                              </m:e>
                              <m:e>
                                <m:r>
                                  <a:rPr lang="en-US" sz="4000" i="1">
                                    <a:solidFill>
                                      <a:prstClr val="white"/>
                                    </a:solidFill>
                                    <a:latin typeface="Cambria Math" panose="02040503050406030204" pitchFamily="18" charset="0"/>
                                    <a:ea typeface="Cambria Math" panose="02040503050406030204" pitchFamily="18" charset="0"/>
                                  </a:rPr>
                                  <m:t>0</m:t>
                                </m:r>
                              </m:e>
                              <m:e>
                                <m:f>
                                  <m:fPr>
                                    <m:ctrlPr>
                                      <a:rPr lang="en-US" sz="4000" i="1" smtClean="0">
                                        <a:solidFill>
                                          <a:prstClr val="white"/>
                                        </a:solidFill>
                                        <a:latin typeface="Cambria Math" panose="02040503050406030204" pitchFamily="18" charset="0"/>
                                        <a:ea typeface="Cambria Math" panose="02040503050406030204" pitchFamily="18" charset="0"/>
                                      </a:rPr>
                                    </m:ctrlPr>
                                  </m:fPr>
                                  <m:num>
                                    <m:r>
                                      <a:rPr lang="en-US" sz="4000" b="0" i="1" smtClean="0">
                                        <a:solidFill>
                                          <a:prstClr val="white"/>
                                        </a:solidFill>
                                        <a:latin typeface="Cambria Math" panose="02040503050406030204" pitchFamily="18" charset="0"/>
                                        <a:ea typeface="Cambria Math" panose="02040503050406030204" pitchFamily="18" charset="0"/>
                                      </a:rPr>
                                      <m:t>𝑟𝑖𝑔h𝑡</m:t>
                                    </m:r>
                                    <m:r>
                                      <a:rPr lang="en-US" sz="4000" b="0" i="1" smtClean="0">
                                        <a:solidFill>
                                          <a:prstClr val="white"/>
                                        </a:solidFill>
                                        <a:latin typeface="Cambria Math" panose="02040503050406030204" pitchFamily="18" charset="0"/>
                                        <a:ea typeface="Cambria Math" panose="02040503050406030204" pitchFamily="18" charset="0"/>
                                      </a:rPr>
                                      <m:t>+</m:t>
                                    </m:r>
                                    <m:r>
                                      <a:rPr lang="en-US" sz="4000" b="0" i="1" smtClean="0">
                                        <a:solidFill>
                                          <a:prstClr val="white"/>
                                        </a:solidFill>
                                        <a:latin typeface="Cambria Math" panose="02040503050406030204" pitchFamily="18" charset="0"/>
                                        <a:ea typeface="Cambria Math" panose="02040503050406030204" pitchFamily="18" charset="0"/>
                                      </a:rPr>
                                      <m:t>𝑙𝑒𝑓𝑡</m:t>
                                    </m:r>
                                  </m:num>
                                  <m:den>
                                    <m:r>
                                      <a:rPr lang="en-US" sz="4000" b="0" i="1" smtClean="0">
                                        <a:solidFill>
                                          <a:prstClr val="white"/>
                                        </a:solidFill>
                                        <a:latin typeface="Cambria Math" panose="02040503050406030204" pitchFamily="18" charset="0"/>
                                        <a:ea typeface="Cambria Math" panose="02040503050406030204" pitchFamily="18" charset="0"/>
                                      </a:rPr>
                                      <m:t>𝑟𝑖𝑔h𝑡</m:t>
                                    </m:r>
                                    <m:r>
                                      <a:rPr lang="en-US" sz="4000" b="0" i="1" smtClean="0">
                                        <a:solidFill>
                                          <a:prstClr val="white"/>
                                        </a:solidFill>
                                        <a:latin typeface="Cambria Math" panose="02040503050406030204" pitchFamily="18" charset="0"/>
                                        <a:ea typeface="Cambria Math" panose="02040503050406030204" pitchFamily="18" charset="0"/>
                                      </a:rPr>
                                      <m:t>−</m:t>
                                    </m:r>
                                    <m:r>
                                      <a:rPr lang="en-US" sz="4000" b="0" i="1" smtClean="0">
                                        <a:solidFill>
                                          <a:prstClr val="white"/>
                                        </a:solidFill>
                                        <a:latin typeface="Cambria Math" panose="02040503050406030204" pitchFamily="18" charset="0"/>
                                        <a:ea typeface="Cambria Math" panose="02040503050406030204" pitchFamily="18" charset="0"/>
                                      </a:rPr>
                                      <m:t>𝑙𝑒𝑓𝑡</m:t>
                                    </m:r>
                                  </m:den>
                                </m:f>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f>
                                  <m:fPr>
                                    <m:ctrlPr>
                                      <a:rPr lang="en-US" sz="400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r>
                                      <a:rPr lang="en-US" sz="4000" b="0" i="1" smtClean="0">
                                        <a:solidFill>
                                          <a:prstClr val="white"/>
                                        </a:solidFill>
                                        <a:latin typeface="Cambria Math" panose="02040503050406030204" pitchFamily="18" charset="0"/>
                                      </a:rPr>
                                      <m:t>𝑛</m:t>
                                    </m:r>
                                  </m:num>
                                  <m:den>
                                    <m:r>
                                      <a:rPr lang="en-US" sz="4000" b="0" i="1" smtClean="0">
                                        <a:solidFill>
                                          <a:prstClr val="white"/>
                                        </a:solidFill>
                                        <a:latin typeface="Cambria Math" panose="02040503050406030204" pitchFamily="18" charset="0"/>
                                      </a:rPr>
                                      <m:t>𝑡𝑜𝑝</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𝑏𝑜𝑡𝑡𝑜𝑚</m:t>
                                    </m:r>
                                  </m:den>
                                </m:f>
                              </m:e>
                              <m:e>
                                <m:f>
                                  <m:fPr>
                                    <m:ctrlPr>
                                      <a:rPr lang="en-US" sz="4000" i="1" smtClean="0">
                                        <a:solidFill>
                                          <a:prstClr val="white"/>
                                        </a:solidFill>
                                        <a:latin typeface="Cambria Math" panose="02040503050406030204" pitchFamily="18" charset="0"/>
                                        <a:ea typeface="Cambria Math" panose="02040503050406030204" pitchFamily="18" charset="0"/>
                                      </a:rPr>
                                    </m:ctrlPr>
                                  </m:fPr>
                                  <m:num>
                                    <m:r>
                                      <a:rPr lang="en-US" sz="4000" b="0" i="1" smtClean="0">
                                        <a:solidFill>
                                          <a:prstClr val="white"/>
                                        </a:solidFill>
                                        <a:latin typeface="Cambria Math" panose="02040503050406030204" pitchFamily="18" charset="0"/>
                                        <a:ea typeface="Cambria Math" panose="02040503050406030204" pitchFamily="18" charset="0"/>
                                      </a:rPr>
                                      <m:t>𝑡𝑜𝑝</m:t>
                                    </m:r>
                                    <m:r>
                                      <a:rPr lang="en-US" sz="4000" b="0" i="1" smtClean="0">
                                        <a:solidFill>
                                          <a:prstClr val="white"/>
                                        </a:solidFill>
                                        <a:latin typeface="Cambria Math" panose="02040503050406030204" pitchFamily="18" charset="0"/>
                                        <a:ea typeface="Cambria Math" panose="02040503050406030204" pitchFamily="18" charset="0"/>
                                      </a:rPr>
                                      <m:t>+</m:t>
                                    </m:r>
                                    <m:r>
                                      <a:rPr lang="en-US" sz="4000" b="0" i="1" smtClean="0">
                                        <a:solidFill>
                                          <a:prstClr val="white"/>
                                        </a:solidFill>
                                        <a:latin typeface="Cambria Math" panose="02040503050406030204" pitchFamily="18" charset="0"/>
                                        <a:ea typeface="Cambria Math" panose="02040503050406030204" pitchFamily="18" charset="0"/>
                                      </a:rPr>
                                      <m:t>𝑏𝑜𝑡𝑡𝑜𝑚</m:t>
                                    </m:r>
                                  </m:num>
                                  <m:den>
                                    <m:r>
                                      <a:rPr lang="en-US" sz="4000" b="0" i="1" smtClean="0">
                                        <a:solidFill>
                                          <a:prstClr val="white"/>
                                        </a:solidFill>
                                        <a:latin typeface="Cambria Math" panose="02040503050406030204" pitchFamily="18" charset="0"/>
                                        <a:ea typeface="Cambria Math" panose="02040503050406030204" pitchFamily="18" charset="0"/>
                                      </a:rPr>
                                      <m:t>𝑡𝑜𝑝</m:t>
                                    </m:r>
                                    <m:r>
                                      <a:rPr lang="en-US" sz="4000" b="0" i="1" smtClean="0">
                                        <a:solidFill>
                                          <a:prstClr val="white"/>
                                        </a:solidFill>
                                        <a:latin typeface="Cambria Math" panose="02040503050406030204" pitchFamily="18" charset="0"/>
                                        <a:ea typeface="Cambria Math" panose="02040503050406030204" pitchFamily="18" charset="0"/>
                                      </a:rPr>
                                      <m:t>−</m:t>
                                    </m:r>
                                    <m:r>
                                      <a:rPr lang="en-US" sz="4000" b="0" i="1" smtClean="0">
                                        <a:solidFill>
                                          <a:prstClr val="white"/>
                                        </a:solidFill>
                                        <a:latin typeface="Cambria Math" panose="02040503050406030204" pitchFamily="18" charset="0"/>
                                        <a:ea typeface="Cambria Math" panose="02040503050406030204" pitchFamily="18" charset="0"/>
                                      </a:rPr>
                                      <m:t>𝑏𝑜𝑡𝑡𝑜𝑚</m:t>
                                    </m:r>
                                  </m:den>
                                </m:f>
                              </m:e>
                              <m:e>
                                <m:r>
                                  <a:rPr lang="en-US" sz="4000" i="1">
                                    <a:solidFill>
                                      <a:prstClr val="white"/>
                                    </a:solidFill>
                                    <a:latin typeface="Cambria Math" panose="02040503050406030204" pitchFamily="18" charset="0"/>
                                  </a:rPr>
                                  <m:t>0</m:t>
                                </m:r>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f>
                                  <m:fPr>
                                    <m:ctrlPr>
                                      <a:rPr lang="en-US" sz="400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𝑓𝑎𝑟</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𝑛𝑒𝑎𝑟</m:t>
                                    </m:r>
                                  </m:num>
                                  <m:den>
                                    <m:r>
                                      <a:rPr lang="en-US" sz="4000" b="0" i="1" smtClean="0">
                                        <a:solidFill>
                                          <a:prstClr val="white"/>
                                        </a:solidFill>
                                        <a:latin typeface="Cambria Math" panose="02040503050406030204" pitchFamily="18" charset="0"/>
                                      </a:rPr>
                                      <m:t>𝑓𝑎𝑟</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𝑛𝑒𝑎𝑟</m:t>
                                    </m:r>
                                  </m:den>
                                </m:f>
                              </m:e>
                              <m:e>
                                <m:f>
                                  <m:fPr>
                                    <m:ctrlPr>
                                      <a:rPr lang="en-US" sz="4000" i="1" smtClean="0">
                                        <a:solidFill>
                                          <a:prstClr val="white"/>
                                        </a:solidFill>
                                        <a:latin typeface="Cambria Math" panose="02040503050406030204" pitchFamily="18" charset="0"/>
                                      </a:rPr>
                                    </m:ctrlPr>
                                  </m:fPr>
                                  <m:num>
                                    <m:r>
                                      <a:rPr lang="en-US" sz="4000" b="0" i="1" smtClean="0">
                                        <a:solidFill>
                                          <a:prstClr val="white"/>
                                        </a:solidFill>
                                        <a:latin typeface="Cambria Math" panose="02040503050406030204" pitchFamily="18" charset="0"/>
                                      </a:rPr>
                                      <m:t>−2</m:t>
                                    </m:r>
                                    <m:r>
                                      <a:rPr lang="en-US" sz="4000" b="0" i="1" smtClean="0">
                                        <a:solidFill>
                                          <a:prstClr val="white"/>
                                        </a:solidFill>
                                        <a:latin typeface="Cambria Math" panose="02040503050406030204" pitchFamily="18" charset="0"/>
                                      </a:rPr>
                                      <m:t>𝑓𝑎𝑟</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𝑛𝑒𝑎𝑟</m:t>
                                    </m:r>
                                  </m:num>
                                  <m:den>
                                    <m:r>
                                      <a:rPr lang="en-US" sz="4000" b="0" i="1" smtClean="0">
                                        <a:solidFill>
                                          <a:prstClr val="white"/>
                                        </a:solidFill>
                                        <a:latin typeface="Cambria Math" panose="02040503050406030204" pitchFamily="18" charset="0"/>
                                      </a:rPr>
                                      <m:t>𝑓𝑎𝑟</m:t>
                                    </m:r>
                                    <m:r>
                                      <a:rPr lang="en-US" sz="4000" b="0" i="1" smtClean="0">
                                        <a:solidFill>
                                          <a:prstClr val="white"/>
                                        </a:solidFill>
                                        <a:latin typeface="Cambria Math" panose="02040503050406030204" pitchFamily="18" charset="0"/>
                                      </a:rPr>
                                      <m:t>−</m:t>
                                    </m:r>
                                    <m:r>
                                      <a:rPr lang="en-US" sz="4000" b="0" i="1" smtClean="0">
                                        <a:solidFill>
                                          <a:prstClr val="white"/>
                                        </a:solidFill>
                                        <a:latin typeface="Cambria Math" panose="02040503050406030204" pitchFamily="18" charset="0"/>
                                      </a:rPr>
                                      <m:t>𝑛𝑒𝑎𝑟</m:t>
                                    </m:r>
                                  </m:den>
                                </m:f>
                              </m:e>
                            </m:mr>
                            <m:mr>
                              <m:e>
                                <m:r>
                                  <a:rPr lang="en-US" sz="4000" i="1">
                                    <a:solidFill>
                                      <a:prstClr val="white"/>
                                    </a:solidFill>
                                    <a:latin typeface="Cambria Math" panose="02040503050406030204" pitchFamily="18" charset="0"/>
                                  </a:rPr>
                                  <m:t>0</m:t>
                                </m:r>
                              </m:e>
                              <m:e>
                                <m:r>
                                  <a:rPr lang="en-US" sz="4000" i="1">
                                    <a:solidFill>
                                      <a:prstClr val="white"/>
                                    </a:solidFill>
                                    <a:latin typeface="Cambria Math" panose="02040503050406030204" pitchFamily="18" charset="0"/>
                                  </a:rPr>
                                  <m:t>0</m:t>
                                </m:r>
                              </m:e>
                              <m:e>
                                <m:r>
                                  <a:rPr lang="en-US" sz="4000" b="0" i="1" smtClean="0">
                                    <a:solidFill>
                                      <a:prstClr val="white"/>
                                    </a:solidFill>
                                    <a:latin typeface="Cambria Math" panose="02040503050406030204" pitchFamily="18" charset="0"/>
                                  </a:rPr>
                                  <m:t>−1</m:t>
                                </m:r>
                              </m:e>
                              <m:e>
                                <m:r>
                                  <a:rPr lang="en-US" sz="4000" i="1">
                                    <a:solidFill>
                                      <a:prstClr val="white"/>
                                    </a:solidFill>
                                    <a:latin typeface="Cambria Math" panose="02040503050406030204" pitchFamily="18" charset="0"/>
                                  </a:rPr>
                                  <m:t>0</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724912"/>
                <a:ext cx="9796336" cy="3675888"/>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32</a:t>
            </a:fld>
            <a:endParaRPr lang="en-US" dirty="0">
              <a:solidFill>
                <a:schemeClr val="bg1"/>
              </a:solidFill>
            </a:endParaRPr>
          </a:p>
        </p:txBody>
      </p:sp>
    </p:spTree>
    <p:extLst>
      <p:ext uri="{BB962C8B-B14F-4D97-AF65-F5344CB8AC3E}">
        <p14:creationId xmlns:p14="http://schemas.microsoft.com/office/powerpoint/2010/main" val="4194225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Barycentric coordinates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2052918"/>
                <a:ext cx="9229408" cy="4567338"/>
              </a:xfrm>
              <a:effectLst>
                <a:outerShdw blurRad="50800" dist="38100" dir="2700000" algn="tl" rotWithShape="0">
                  <a:prstClr val="black">
                    <a:alpha val="42000"/>
                  </a:prstClr>
                </a:outerShdw>
              </a:effectLst>
            </p:spPr>
            <p:txBody>
              <a:bodyPr>
                <a:normAutofit fontScale="92500" lnSpcReduction="10000"/>
              </a:bodyPr>
              <a:lstStyle/>
              <a:p>
                <a:pPr marL="0" indent="0">
                  <a:buNone/>
                </a:pPr>
                <a:r>
                  <a:rPr lang="en-US" sz="2200" dirty="0"/>
                  <a:t>Any point on a </a:t>
                </a:r>
                <a:r>
                  <a:rPr lang="en-US" sz="2200" dirty="0">
                    <a:solidFill>
                      <a:schemeClr val="bg1"/>
                    </a:solidFill>
                  </a:rPr>
                  <a:t>surface</a:t>
                </a:r>
                <a:r>
                  <a:rPr lang="en-US" sz="2200" dirty="0"/>
                  <a:t> </a:t>
                </a:r>
                <a:r>
                  <a:rPr lang="en-US" sz="2200" dirty="0">
                    <a:solidFill>
                      <a:schemeClr val="bg1"/>
                    </a:solidFill>
                  </a:rPr>
                  <a:t>can be represented by a weighted interpolation </a:t>
                </a:r>
                <a:r>
                  <a:rPr lang="en-US" sz="2200" dirty="0"/>
                  <a:t>of the vertices of a </a:t>
                </a:r>
                <a:r>
                  <a:rPr lang="en-US" sz="2200" dirty="0">
                    <a:solidFill>
                      <a:schemeClr val="bg1"/>
                    </a:solidFill>
                  </a:rPr>
                  <a:t>triangle on the surface</a:t>
                </a:r>
                <a:r>
                  <a:rPr lang="en-US" sz="2200" dirty="0"/>
                  <a:t>.</a:t>
                </a:r>
              </a:p>
              <a:p>
                <a:pPr marL="0" indent="0">
                  <a:buNone/>
                </a:pPr>
                <a:endParaRPr lang="en-US" sz="2200" dirty="0"/>
              </a:p>
              <a:p>
                <a:pPr marL="0" indent="0">
                  <a:buNone/>
                </a:pPr>
                <a:r>
                  <a:rPr lang="en-US" sz="2200" dirty="0"/>
                  <a:t>Given the surface </a:t>
                </a:r>
                <a14:m>
                  <m:oMath xmlns:m="http://schemas.openxmlformats.org/officeDocument/2006/math">
                    <m:r>
                      <a:rPr lang="en-US" sz="2200" b="0" i="1" smtClean="0">
                        <a:latin typeface="Cambria Math" panose="02040503050406030204" pitchFamily="18" charset="0"/>
                      </a:rPr>
                      <m:t>𝑆</m:t>
                    </m:r>
                  </m:oMath>
                </a14:m>
                <a:r>
                  <a:rPr lang="en-US" sz="2200" dirty="0"/>
                  <a:t> and triangle </a:t>
                </a:r>
                <a14:m>
                  <m:oMath xmlns:m="http://schemas.openxmlformats.org/officeDocument/2006/math">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3</m:t>
                        </m:r>
                      </m:sub>
                    </m:sSub>
                    <m:r>
                      <a:rPr lang="en-US" sz="2200" b="0" i="1" smtClean="0">
                        <a:latin typeface="Cambria Math" panose="02040503050406030204" pitchFamily="18" charset="0"/>
                      </a:rPr>
                      <m:t>)</m:t>
                    </m:r>
                  </m:oMath>
                </a14:m>
                <a:r>
                  <a:rPr lang="en-US" sz="2200" dirty="0"/>
                  <a:t> any point on </a:t>
                </a:r>
                <a14:m>
                  <m:oMath xmlns:m="http://schemas.openxmlformats.org/officeDocument/2006/math">
                    <m:r>
                      <a:rPr lang="en-US" sz="2200" b="0" i="1" smtClean="0">
                        <a:latin typeface="Cambria Math" panose="02040503050406030204" pitchFamily="18" charset="0"/>
                      </a:rPr>
                      <m:t>𝑆</m:t>
                    </m:r>
                  </m:oMath>
                </a14:m>
                <a:r>
                  <a:rPr lang="en-US" sz="2200" dirty="0"/>
                  <a:t> can be represented by </a:t>
                </a:r>
                <a14:m>
                  <m:oMath xmlns:m="http://schemas.openxmlformats.org/officeDocument/2006/math">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𝑤</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3</m:t>
                        </m:r>
                      </m:sub>
                    </m:sSub>
                    <m:r>
                      <a:rPr lang="en-US" sz="2200" i="1">
                        <a:latin typeface="Cambria Math" panose="02040503050406030204" pitchFamily="18" charset="0"/>
                      </a:rPr>
                      <m:t>)</m:t>
                    </m:r>
                  </m:oMath>
                </a14:m>
                <a:r>
                  <a:rPr lang="en-US" sz="2200" dirty="0"/>
                  <a:t>. The weights can be calculated from the equation below:</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sz="4400" i="1" smtClean="0">
                              <a:solidFill>
                                <a:prstClr val="white"/>
                              </a:solidFill>
                              <a:latin typeface="Cambria Math" panose="02040503050406030204" pitchFamily="18" charset="0"/>
                            </a:rPr>
                          </m:ctrlPr>
                        </m:dPr>
                        <m:e>
                          <m:m>
                            <m:mPr>
                              <m:mcs>
                                <m:mc>
                                  <m:mcPr>
                                    <m:count m:val="3"/>
                                    <m:mcJc m:val="center"/>
                                  </m:mcPr>
                                </m:mc>
                              </m:mcs>
                              <m:ctrlPr>
                                <a:rPr lang="en-US" sz="4400" i="1">
                                  <a:solidFill>
                                    <a:prstClr val="white"/>
                                  </a:solidFill>
                                  <a:latin typeface="Cambria Math" panose="02040503050406030204" pitchFamily="18" charset="0"/>
                                </a:rPr>
                              </m:ctrlPr>
                            </m:mPr>
                            <m:mr>
                              <m:e>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𝑋</m:t>
                                    </m:r>
                                  </m:e>
                                  <m:sub>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𝑃</m:t>
                                        </m:r>
                                      </m:e>
                                      <m:sub>
                                        <m:r>
                                          <a:rPr lang="en-US" sz="4400" b="0" i="1" smtClean="0">
                                            <a:solidFill>
                                              <a:prstClr val="white"/>
                                            </a:solidFill>
                                            <a:latin typeface="Cambria Math" panose="02040503050406030204" pitchFamily="18" charset="0"/>
                                          </a:rPr>
                                          <m:t>1</m:t>
                                        </m:r>
                                      </m:sub>
                                    </m:sSub>
                                  </m:sub>
                                </m:sSub>
                              </m:e>
                              <m:e>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𝑋</m:t>
                                    </m:r>
                                  </m:e>
                                  <m:sub>
                                    <m:sSub>
                                      <m:sSubPr>
                                        <m:ctrlPr>
                                          <a:rPr lang="en-US" sz="4400" i="1" smtClean="0">
                                            <a:solidFill>
                                              <a:prstClr val="white"/>
                                            </a:solidFill>
                                            <a:latin typeface="Cambria Math" panose="02040503050406030204" pitchFamily="18" charset="0"/>
                                          </a:rPr>
                                        </m:ctrlPr>
                                      </m:sSubPr>
                                      <m:e>
                                        <m:r>
                                          <a:rPr lang="en-US" sz="4400" b="0" i="1" smtClean="0">
                                            <a:solidFill>
                                              <a:prstClr val="white"/>
                                            </a:solidFill>
                                            <a:latin typeface="Cambria Math" panose="02040503050406030204" pitchFamily="18" charset="0"/>
                                          </a:rPr>
                                          <m:t>𝑃</m:t>
                                        </m:r>
                                      </m:e>
                                      <m:sub>
                                        <m:r>
                                          <a:rPr lang="en-US" sz="4400" b="0" i="1" smtClean="0">
                                            <a:solidFill>
                                              <a:prstClr val="white"/>
                                            </a:solidFill>
                                            <a:latin typeface="Cambria Math" panose="02040503050406030204" pitchFamily="18" charset="0"/>
                                          </a:rPr>
                                          <m:t>2</m:t>
                                        </m:r>
                                      </m:sub>
                                    </m:sSub>
                                  </m:sub>
                                </m:sSub>
                              </m:e>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𝑋</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rPr>
                                          <m:t>3</m:t>
                                        </m:r>
                                      </m:sub>
                                    </m:sSub>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𝑌</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1</m:t>
                                        </m:r>
                                      </m:sub>
                                    </m:sSub>
                                  </m:sub>
                                </m:sSub>
                              </m:e>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𝑌</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2</m:t>
                                        </m:r>
                                      </m:sub>
                                    </m:sSub>
                                  </m:sub>
                                </m:sSub>
                              </m:e>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𝑌</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3</m:t>
                                        </m:r>
                                      </m:sub>
                                    </m:sSub>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𝑍</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1</m:t>
                                        </m:r>
                                      </m:sub>
                                    </m:sSub>
                                  </m:sub>
                                </m:sSub>
                              </m:e>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𝑍</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2</m:t>
                                        </m:r>
                                      </m:sub>
                                    </m:sSub>
                                  </m:sub>
                                </m:sSub>
                              </m:e>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𝑍</m:t>
                                    </m:r>
                                  </m:e>
                                  <m:sub>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𝑃</m:t>
                                        </m:r>
                                      </m:e>
                                      <m:sub>
                                        <m:r>
                                          <a:rPr lang="en-US" sz="4400" b="0" i="1" smtClean="0">
                                            <a:solidFill>
                                              <a:prstClr val="white"/>
                                            </a:solidFill>
                                            <a:latin typeface="Cambria Math" panose="02040503050406030204" pitchFamily="18" charset="0"/>
                                            <a:ea typeface="Cambria Math" panose="02040503050406030204" pitchFamily="18" charset="0"/>
                                          </a:rPr>
                                          <m:t>3</m:t>
                                        </m:r>
                                      </m:sub>
                                    </m:sSub>
                                  </m:sub>
                                </m:sSub>
                              </m:e>
                            </m:mr>
                          </m:m>
                        </m:e>
                      </m:d>
                      <m:d>
                        <m:dPr>
                          <m:begChr m:val="["/>
                          <m:endChr m:val="]"/>
                          <m:ctrlPr>
                            <a:rPr lang="en-US" sz="4400" b="0" i="1" smtClean="0">
                              <a:solidFill>
                                <a:prstClr val="white"/>
                              </a:solidFill>
                              <a:latin typeface="Cambria Math" panose="02040503050406030204" pitchFamily="18" charset="0"/>
                              <a:ea typeface="Cambria Math" panose="02040503050406030204" pitchFamily="18" charset="0"/>
                            </a:rPr>
                          </m:ctrlPr>
                        </m:dPr>
                        <m:e>
                          <m:m>
                            <m:mPr>
                              <m:mcs>
                                <m:mc>
                                  <m:mcPr>
                                    <m:count m:val="1"/>
                                    <m:mcJc m:val="center"/>
                                  </m:mcPr>
                                </m:mc>
                              </m:mcs>
                              <m:ctrlPr>
                                <a:rPr lang="en-US" sz="4400" i="1" smtClean="0">
                                  <a:solidFill>
                                    <a:prstClr val="white"/>
                                  </a:solidFill>
                                  <a:latin typeface="Cambria Math" panose="02040503050406030204" pitchFamily="18" charset="0"/>
                                  <a:ea typeface="Cambria Math" panose="02040503050406030204" pitchFamily="18" charset="0"/>
                                </a:rPr>
                              </m:ctrlPr>
                            </m:mP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𝑤</m:t>
                                    </m:r>
                                  </m:e>
                                  <m:sub>
                                    <m:r>
                                      <a:rPr lang="en-US" sz="4400" b="0" i="1" smtClean="0">
                                        <a:solidFill>
                                          <a:prstClr val="white"/>
                                        </a:solidFill>
                                        <a:latin typeface="Cambria Math" panose="02040503050406030204" pitchFamily="18" charset="0"/>
                                        <a:ea typeface="Cambria Math" panose="02040503050406030204" pitchFamily="18" charset="0"/>
                                      </a:rPr>
                                      <m:t>1</m:t>
                                    </m:r>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𝑤</m:t>
                                    </m:r>
                                  </m:e>
                                  <m:sub>
                                    <m:r>
                                      <a:rPr lang="en-US" sz="4400" b="0" i="1" smtClean="0">
                                        <a:solidFill>
                                          <a:prstClr val="white"/>
                                        </a:solidFill>
                                        <a:latin typeface="Cambria Math" panose="02040503050406030204" pitchFamily="18" charset="0"/>
                                        <a:ea typeface="Cambria Math" panose="02040503050406030204" pitchFamily="18" charset="0"/>
                                      </a:rPr>
                                      <m:t>2</m:t>
                                    </m:r>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𝑤</m:t>
                                    </m:r>
                                  </m:e>
                                  <m:sub>
                                    <m:r>
                                      <a:rPr lang="en-US" sz="4400" b="0" i="1" smtClean="0">
                                        <a:solidFill>
                                          <a:prstClr val="white"/>
                                        </a:solidFill>
                                        <a:latin typeface="Cambria Math" panose="02040503050406030204" pitchFamily="18" charset="0"/>
                                        <a:ea typeface="Cambria Math" panose="02040503050406030204" pitchFamily="18" charset="0"/>
                                      </a:rPr>
                                      <m:t>3</m:t>
                                    </m:r>
                                  </m:sub>
                                </m:sSub>
                              </m:e>
                            </m:mr>
                          </m:m>
                        </m:e>
                      </m:d>
                      <m:r>
                        <a:rPr lang="en-US" sz="4400" b="0" i="1" smtClean="0">
                          <a:solidFill>
                            <a:prstClr val="white"/>
                          </a:solidFill>
                          <a:latin typeface="Cambria Math" panose="02040503050406030204" pitchFamily="18" charset="0"/>
                          <a:ea typeface="Cambria Math" panose="02040503050406030204" pitchFamily="18" charset="0"/>
                        </a:rPr>
                        <m:t>=</m:t>
                      </m:r>
                      <m:d>
                        <m:dPr>
                          <m:begChr m:val="["/>
                          <m:endChr m:val="]"/>
                          <m:ctrlPr>
                            <a:rPr lang="en-US" sz="4400" i="1">
                              <a:solidFill>
                                <a:prstClr val="white"/>
                              </a:solidFill>
                              <a:latin typeface="Cambria Math" panose="02040503050406030204" pitchFamily="18" charset="0"/>
                              <a:ea typeface="Cambria Math" panose="02040503050406030204" pitchFamily="18" charset="0"/>
                            </a:rPr>
                          </m:ctrlPr>
                        </m:dPr>
                        <m:e>
                          <m:m>
                            <m:mPr>
                              <m:mcs>
                                <m:mc>
                                  <m:mcPr>
                                    <m:count m:val="1"/>
                                    <m:mcJc m:val="center"/>
                                  </m:mcPr>
                                </m:mc>
                              </m:mcs>
                              <m:ctrlPr>
                                <a:rPr lang="en-US" sz="4400" i="1">
                                  <a:solidFill>
                                    <a:prstClr val="white"/>
                                  </a:solidFill>
                                  <a:latin typeface="Cambria Math" panose="02040503050406030204" pitchFamily="18" charset="0"/>
                                  <a:ea typeface="Cambria Math" panose="02040503050406030204" pitchFamily="18" charset="0"/>
                                </a:rPr>
                              </m:ctrlPr>
                            </m:mP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𝑋</m:t>
                                    </m:r>
                                  </m:e>
                                  <m:sub>
                                    <m:r>
                                      <a:rPr lang="en-US" sz="4400" b="0" i="1" smtClean="0">
                                        <a:solidFill>
                                          <a:prstClr val="white"/>
                                        </a:solidFill>
                                        <a:latin typeface="Cambria Math" panose="02040503050406030204" pitchFamily="18" charset="0"/>
                                        <a:ea typeface="Cambria Math" panose="02040503050406030204" pitchFamily="18" charset="0"/>
                                      </a:rPr>
                                      <m:t>𝑃</m:t>
                                    </m:r>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𝑌</m:t>
                                    </m:r>
                                  </m:e>
                                  <m:sub>
                                    <m:r>
                                      <a:rPr lang="en-US" sz="4400" b="0" i="1" smtClean="0">
                                        <a:solidFill>
                                          <a:prstClr val="white"/>
                                        </a:solidFill>
                                        <a:latin typeface="Cambria Math" panose="02040503050406030204" pitchFamily="18" charset="0"/>
                                        <a:ea typeface="Cambria Math" panose="02040503050406030204" pitchFamily="18" charset="0"/>
                                      </a:rPr>
                                      <m:t>𝑃</m:t>
                                    </m:r>
                                  </m:sub>
                                </m:sSub>
                              </m:e>
                            </m:mr>
                            <m:mr>
                              <m:e>
                                <m:sSub>
                                  <m:sSubPr>
                                    <m:ctrlPr>
                                      <a:rPr lang="en-US" sz="4400" i="1" smtClean="0">
                                        <a:solidFill>
                                          <a:prstClr val="white"/>
                                        </a:solidFill>
                                        <a:latin typeface="Cambria Math" panose="02040503050406030204" pitchFamily="18" charset="0"/>
                                        <a:ea typeface="Cambria Math" panose="02040503050406030204" pitchFamily="18" charset="0"/>
                                      </a:rPr>
                                    </m:ctrlPr>
                                  </m:sSubPr>
                                  <m:e>
                                    <m:r>
                                      <a:rPr lang="en-US" sz="4400" b="0" i="1" smtClean="0">
                                        <a:solidFill>
                                          <a:prstClr val="white"/>
                                        </a:solidFill>
                                        <a:latin typeface="Cambria Math" panose="02040503050406030204" pitchFamily="18" charset="0"/>
                                        <a:ea typeface="Cambria Math" panose="02040503050406030204" pitchFamily="18" charset="0"/>
                                      </a:rPr>
                                      <m:t>𝑍</m:t>
                                    </m:r>
                                  </m:e>
                                  <m:sub>
                                    <m:r>
                                      <a:rPr lang="en-US" sz="4400" b="0" i="1" smtClean="0">
                                        <a:solidFill>
                                          <a:prstClr val="white"/>
                                        </a:solidFill>
                                        <a:latin typeface="Cambria Math" panose="02040503050406030204" pitchFamily="18" charset="0"/>
                                        <a:ea typeface="Cambria Math" panose="02040503050406030204" pitchFamily="18" charset="0"/>
                                      </a:rPr>
                                      <m:t>𝑃</m:t>
                                    </m:r>
                                  </m:sub>
                                </m:sSub>
                              </m:e>
                            </m:mr>
                          </m:m>
                        </m:e>
                      </m:d>
                    </m:oMath>
                  </m:oMathPara>
                </a14:m>
                <a:endParaRPr lang="en-US" sz="4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2052918"/>
                <a:ext cx="9229408" cy="4567338"/>
              </a:xfrm>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33</a:t>
            </a:fld>
            <a:endParaRPr lang="en-US" dirty="0">
              <a:solidFill>
                <a:schemeClr val="bg1"/>
              </a:solidFill>
            </a:endParaRPr>
          </a:p>
        </p:txBody>
      </p:sp>
    </p:spTree>
    <p:extLst>
      <p:ext uri="{BB962C8B-B14F-4D97-AF65-F5344CB8AC3E}">
        <p14:creationId xmlns:p14="http://schemas.microsoft.com/office/powerpoint/2010/main" val="4172882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Barycentric interpolation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ormAutofit/>
              </a:bodyPr>
              <a:lstStyle/>
              <a:p>
                <a:pPr marL="0" indent="0">
                  <a:buNone/>
                </a:pPr>
                <a:r>
                  <a:rPr lang="en-US" dirty="0"/>
                  <a:t>The barycentric weight </a:t>
                </a:r>
                <a:r>
                  <a:rPr lang="en-US" dirty="0">
                    <a:solidFill>
                      <a:schemeClr val="bg1"/>
                    </a:solidFill>
                  </a:rPr>
                  <a:t>are used to calculated the value of a variable </a:t>
                </a:r>
                <a:r>
                  <a:rPr lang="en-US" dirty="0"/>
                  <a:t>inside a triangles given the </a:t>
                </a:r>
                <a:r>
                  <a:rPr lang="en-US" dirty="0">
                    <a:solidFill>
                      <a:schemeClr val="bg1"/>
                    </a:solidFill>
                  </a:rPr>
                  <a:t>value at the vertices</a:t>
                </a:r>
                <a:r>
                  <a:rPr lang="en-US" dirty="0"/>
                  <a:t>.</a:t>
                </a:r>
              </a:p>
              <a:p>
                <a:pPr marL="0" indent="0">
                  <a:buNone/>
                </a:pPr>
                <a:endParaRPr lang="en-US" dirty="0"/>
              </a:p>
              <a:p>
                <a:pPr marL="0" indent="0">
                  <a:buNone/>
                </a:pPr>
                <a:r>
                  <a:rPr lang="en-US" dirty="0"/>
                  <a:t>This variable can be an scalar variable or a vector.</a:t>
                </a:r>
              </a:p>
              <a:p>
                <a:pPr marL="0" indent="0">
                  <a:buNone/>
                </a:pPr>
                <a:r>
                  <a:rPr lang="en-US" dirty="0"/>
                  <a:t>The value of variable </a:t>
                </a:r>
                <a14:m>
                  <m:oMath xmlns:m="http://schemas.openxmlformats.org/officeDocument/2006/math">
                    <m:r>
                      <a:rPr lang="en-US" b="0" i="1" smtClean="0">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e>
                    </m:d>
                  </m:oMath>
                </a14:m>
                <a:r>
                  <a:rPr lang="en-US" dirty="0"/>
                  <a:t> inside the triangle, given 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oMath>
                </a14:m>
                <a:r>
                  <a:rPr lang="en-US" dirty="0"/>
                  <a:t> at vertices, is calculated as below:</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𝑉</m:t>
                      </m:r>
                      <m:d>
                        <m:dPr>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2</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3</m:t>
                              </m:r>
                            </m:sub>
                          </m:sSub>
                        </m:e>
                      </m:d>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1</m:t>
                          </m:r>
                        </m:sub>
                      </m:sSub>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i="1">
                              <a:latin typeface="Cambria Math" panose="02040503050406030204" pitchFamily="18" charset="0"/>
                            </a:rPr>
                            <m:t>1</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2</m:t>
                          </m:r>
                        </m:sub>
                      </m:sSub>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𝑉</m:t>
                          </m:r>
                        </m:e>
                        <m:sub>
                          <m:r>
                            <a:rPr lang="en-US" sz="4000" i="1">
                              <a:latin typeface="Cambria Math" panose="02040503050406030204" pitchFamily="18" charset="0"/>
                            </a:rPr>
                            <m:t>3</m:t>
                          </m:r>
                        </m:sub>
                      </m:sSub>
                      <m:sSub>
                        <m:sSubPr>
                          <m:ctrlPr>
                            <a:rPr lang="en-US" sz="4000" i="1">
                              <a:latin typeface="Cambria Math" panose="02040503050406030204" pitchFamily="18" charset="0"/>
                            </a:rPr>
                          </m:ctrlPr>
                        </m:sSubPr>
                        <m:e>
                          <m:r>
                            <a:rPr lang="en-US" sz="4000" i="1">
                              <a:latin typeface="Cambria Math" panose="02040503050406030204" pitchFamily="18" charset="0"/>
                            </a:rPr>
                            <m:t>𝑤</m:t>
                          </m:r>
                        </m:e>
                        <m:sub>
                          <m:r>
                            <a:rPr lang="en-US" sz="4000" b="0" i="1" smtClean="0">
                              <a:latin typeface="Cambria Math" panose="02040503050406030204" pitchFamily="18" charset="0"/>
                            </a:rPr>
                            <m:t>3</m:t>
                          </m:r>
                        </m:sub>
                      </m:sSub>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34</a:t>
            </a:fld>
            <a:endParaRPr lang="en-US" dirty="0">
              <a:solidFill>
                <a:schemeClr val="bg1"/>
              </a:solidFill>
            </a:endParaRPr>
          </a:p>
        </p:txBody>
      </p:sp>
    </p:spTree>
    <p:extLst>
      <p:ext uri="{BB962C8B-B14F-4D97-AF65-F5344CB8AC3E}">
        <p14:creationId xmlns:p14="http://schemas.microsoft.com/office/powerpoint/2010/main" val="381420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solidFill>
                  <a:schemeClr val="bg1"/>
                </a:solidFill>
              </a:rPr>
              <a:t>Your questions</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35</a:t>
            </a:fld>
            <a:endParaRPr lang="en-US" dirty="0">
              <a:solidFill>
                <a:schemeClr val="bg1"/>
              </a:solidFill>
            </a:endParaRPr>
          </a:p>
        </p:txBody>
      </p:sp>
    </p:spTree>
    <p:extLst>
      <p:ext uri="{BB962C8B-B14F-4D97-AF65-F5344CB8AC3E}">
        <p14:creationId xmlns:p14="http://schemas.microsoft.com/office/powerpoint/2010/main" val="3540034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a:solidFill>
                  <a:schemeClr val="bg1"/>
                </a:solidFill>
              </a:rPr>
              <a:t>Helpful links</a:t>
            </a:r>
            <a:endParaRPr lang="en-US" dirty="0">
              <a:solidFill>
                <a:schemeClr val="bg1"/>
              </a:solidFill>
            </a:endParaRPr>
          </a:p>
        </p:txBody>
      </p:sp>
      <p:sp>
        <p:nvSpPr>
          <p:cNvPr id="3" name="Text Placeholder 2"/>
          <p:cNvSpPr>
            <a:spLocks noGrp="1"/>
          </p:cNvSpPr>
          <p:nvPr>
            <p:ph type="body" sz="half" idx="2"/>
          </p:nvPr>
        </p:nvSpPr>
        <p:spPr>
          <a:xfrm>
            <a:off x="1154954" y="3639312"/>
            <a:ext cx="8825659" cy="2688336"/>
          </a:xfrm>
          <a:solidFill>
            <a:schemeClr val="bg1">
              <a:alpha val="85000"/>
            </a:schemeClr>
          </a:solidFill>
          <a:effectLst>
            <a:glow rad="101600">
              <a:schemeClr val="accent1">
                <a:satMod val="175000"/>
                <a:alpha val="40000"/>
              </a:schemeClr>
            </a:glow>
            <a:outerShdw blurRad="50800" dist="38100" dir="2700000" algn="tl" rotWithShape="0">
              <a:prstClr val="black">
                <a:alpha val="40000"/>
              </a:prstClr>
            </a:outerShdw>
          </a:effectLst>
        </p:spPr>
        <p:txBody>
          <a:bodyPr anchor="t"/>
          <a:lstStyle/>
          <a:p>
            <a:pPr marL="285750" indent="-285750">
              <a:buFont typeface="Century Gothic" panose="020B0502020202020204" pitchFamily="34" charset="0"/>
              <a:buChar char="►"/>
            </a:pPr>
            <a:r>
              <a:rPr lang="en-US" sz="2400" dirty="0">
                <a:hlinkClick r:id="rId4"/>
              </a:rPr>
              <a:t>http://www.songho.ca/opengl/gl_projectionmatrix.html</a:t>
            </a:r>
            <a:r>
              <a:rPr lang="en-US" sz="2400" dirty="0"/>
              <a:t> (projection reference)</a:t>
            </a:r>
          </a:p>
          <a:p>
            <a:pPr marL="285750" indent="-285750">
              <a:buFont typeface="Century Gothic" panose="020B0502020202020204" pitchFamily="34" charset="0"/>
              <a:buChar char="►"/>
            </a:pPr>
            <a:r>
              <a:rPr lang="en-US" sz="2400" dirty="0">
                <a:hlinkClick r:id="rId5"/>
              </a:rPr>
              <a:t>http://mathworld.wolfram.com/BarycentricCoordinates.html</a:t>
            </a:r>
            <a:r>
              <a:rPr lang="en-US" sz="2400" dirty="0"/>
              <a:t> (barycentric coordinates)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36</a:t>
            </a:fld>
            <a:endParaRPr lang="en-US" dirty="0">
              <a:solidFill>
                <a:schemeClr val="bg1"/>
              </a:solidFill>
            </a:endParaRPr>
          </a:p>
        </p:txBody>
      </p:sp>
    </p:spTree>
    <p:extLst>
      <p:ext uri="{BB962C8B-B14F-4D97-AF65-F5344CB8AC3E}">
        <p14:creationId xmlns:p14="http://schemas.microsoft.com/office/powerpoint/2010/main" val="245275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Homogeneous coordinates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ormAutofit/>
              </a:bodyPr>
              <a:lstStyle/>
              <a:p>
                <a:pPr marL="0" indent="0">
                  <a:buNone/>
                </a:pPr>
                <a:r>
                  <a:rPr lang="en-US" b="1" dirty="0">
                    <a:solidFill>
                      <a:schemeClr val="bg1"/>
                    </a:solidFill>
                  </a:rPr>
                  <a:t>Basic definition: </a:t>
                </a:r>
                <a:endParaRPr lang="en-US" dirty="0">
                  <a:solidFill>
                    <a:schemeClr val="bg1"/>
                  </a:solidFill>
                </a:endParaRPr>
              </a:p>
              <a:p>
                <a:pPr marL="0" indent="0">
                  <a:buNone/>
                </a:pPr>
                <a:endParaRPr lang="en-US" dirty="0">
                  <a:solidFill>
                    <a:schemeClr val="bg1"/>
                  </a:solidFill>
                </a:endParaRPr>
              </a:p>
              <a:p>
                <a:pPr>
                  <a:buFont typeface="Century Gothic" panose="020B0502020202020204" pitchFamily="34" charset="0"/>
                  <a:buChar char="►"/>
                </a:pPr>
                <a:r>
                  <a:rPr lang="en-US" dirty="0"/>
                  <a:t>For every non-zero </a:t>
                </a:r>
                <a14:m>
                  <m:oMath xmlns:m="http://schemas.openxmlformats.org/officeDocument/2006/math">
                    <m:r>
                      <a:rPr lang="en-US" b="0" i="1" smtClean="0">
                        <a:latin typeface="Cambria Math" panose="02040503050406030204" pitchFamily="18" charset="0"/>
                      </a:rPr>
                      <m:t>𝑤</m:t>
                    </m:r>
                  </m:oMath>
                </a14:m>
                <a:r>
                  <a:rPr lang="en-US" dirty="0"/>
                  <a:t>,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𝑥𝑤</m:t>
                    </m:r>
                    <m:r>
                      <a:rPr lang="en-US" b="0" i="1" smtClean="0">
                        <a:latin typeface="Cambria Math" panose="02040503050406030204" pitchFamily="18" charset="0"/>
                      </a:rPr>
                      <m:t>, </m:t>
                    </m:r>
                    <m:r>
                      <a:rPr lang="en-US" b="0" i="1" smtClean="0">
                        <a:latin typeface="Cambria Math" panose="02040503050406030204" pitchFamily="18" charset="0"/>
                      </a:rPr>
                      <m:t>𝑦𝑤</m:t>
                    </m:r>
                    <m:r>
                      <a:rPr lang="en-US" b="0" i="1" smtClean="0">
                        <a:latin typeface="Cambria Math" panose="02040503050406030204" pitchFamily="18" charset="0"/>
                      </a:rPr>
                      <m:t>, </m:t>
                    </m:r>
                    <m:r>
                      <a:rPr lang="en-US" b="0" i="1" smtClean="0">
                        <a:latin typeface="Cambria Math" panose="02040503050406030204" pitchFamily="18" charset="0"/>
                      </a:rPr>
                      <m:t>𝑧𝑤</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in homogeneous coordinates, represents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m:t>
                    </m:r>
                    <m:r>
                      <a:rPr lang="en-US" i="1" dirty="0" smtClean="0">
                        <a:latin typeface="Cambria Math" panose="02040503050406030204" pitchFamily="18" charset="0"/>
                      </a:rPr>
                      <m:t>𝑧</m:t>
                    </m:r>
                    <m:r>
                      <a:rPr lang="en-US" i="1" dirty="0" smtClean="0">
                        <a:latin typeface="Cambria Math" panose="02040503050406030204" pitchFamily="18" charset="0"/>
                      </a:rPr>
                      <m:t>) </m:t>
                    </m:r>
                  </m:oMath>
                </a14:m>
                <a:r>
                  <a:rPr lang="en-US" dirty="0"/>
                  <a:t>in Cartesian coordinates.</a:t>
                </a:r>
              </a:p>
              <a:p>
                <a:pPr>
                  <a:buFont typeface="Century Gothic" panose="020B0502020202020204" pitchFamily="34" charset="0"/>
                  <a:buChar char="►"/>
                </a:pPr>
                <a:r>
                  <a:rPr lang="en-US" dirty="0"/>
                  <a:t>For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m:t>
                    </m:r>
                  </m:oMath>
                </a14:m>
                <a:r>
                  <a:rPr lang="en-US" dirty="0"/>
                  <a:t> point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𝑤</m:t>
                        </m:r>
                      </m:e>
                    </m:d>
                  </m:oMath>
                </a14:m>
                <a:r>
                  <a:rPr lang="en-US" dirty="0"/>
                  <a:t> represent a point at infinity, where not all the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oMath>
                </a14:m>
                <a:r>
                  <a:rPr lang="en-US" dirty="0"/>
                  <a:t> and </a:t>
                </a:r>
                <a14:m>
                  <m:oMath xmlns:m="http://schemas.openxmlformats.org/officeDocument/2006/math">
                    <m:r>
                      <a:rPr lang="en-US" b="0" i="1" smtClean="0">
                        <a:latin typeface="Cambria Math" panose="02040503050406030204" pitchFamily="18" charset="0"/>
                      </a:rPr>
                      <m:t>𝑧</m:t>
                    </m:r>
                  </m:oMath>
                </a14:m>
                <a:r>
                  <a:rPr lang="en-US" dirty="0"/>
                  <a:t> are zero.  This point represent the direction of the line passing through </a:t>
                </a:r>
                <a14:m>
                  <m:oMath xmlns:m="http://schemas.openxmlformats.org/officeDocument/2006/math">
                    <m:r>
                      <a:rPr lang="en-US" b="0" i="1" smtClean="0">
                        <a:latin typeface="Cambria Math" panose="02040503050406030204" pitchFamily="18" charset="0"/>
                      </a:rPr>
                      <m:t>(0,0,0,1)</m:t>
                    </m:r>
                  </m:oMath>
                </a14:m>
                <a:r>
                  <a:rPr lang="en-US" dirty="0"/>
                  <a:t> and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e>
                    </m:d>
                  </m:oMath>
                </a14:m>
                <a:r>
                  <a:rPr lang="en-US" dirty="0"/>
                  <a:t> which is the vector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e>
                    </m:d>
                  </m:oMath>
                </a14:m>
                <a:r>
                  <a:rPr lang="en-US" dirty="0"/>
                  <a:t> in Cartesian coordinates.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4</a:t>
            </a:fld>
            <a:endParaRPr lang="en-US" dirty="0">
              <a:solidFill>
                <a:schemeClr val="bg1"/>
              </a:solidFill>
            </a:endParaRPr>
          </a:p>
        </p:txBody>
      </p:sp>
    </p:spTree>
    <p:extLst>
      <p:ext uri="{BB962C8B-B14F-4D97-AF65-F5344CB8AC3E}">
        <p14:creationId xmlns:p14="http://schemas.microsoft.com/office/powerpoint/2010/main" val="4004973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Operations on vectors</a:t>
            </a:r>
          </a:p>
        </p:txBody>
      </p:sp>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ormAutofit/>
          </a:bodyPr>
          <a:lstStyle/>
          <a:p>
            <a:pPr marL="0" indent="0">
              <a:buNone/>
            </a:pPr>
            <a:r>
              <a:rPr lang="en-US" b="1" dirty="0">
                <a:solidFill>
                  <a:schemeClr val="bg1"/>
                </a:solidFill>
              </a:rPr>
              <a:t>We will discuss the following vector operation on homogeneous coordinates:</a:t>
            </a:r>
            <a:endParaRPr lang="en-US" dirty="0">
              <a:solidFill>
                <a:schemeClr val="bg1"/>
              </a:solidFill>
            </a:endParaRPr>
          </a:p>
          <a:p>
            <a:pPr marL="0" indent="0">
              <a:buNone/>
            </a:pPr>
            <a:endParaRPr lang="en-US" dirty="0">
              <a:solidFill>
                <a:schemeClr val="bg1"/>
              </a:solidFill>
            </a:endParaRPr>
          </a:p>
          <a:p>
            <a:pPr>
              <a:buFont typeface="Century Gothic" panose="020B0502020202020204" pitchFamily="34" charset="0"/>
              <a:buChar char="►"/>
            </a:pPr>
            <a:r>
              <a:rPr lang="en-US" dirty="0"/>
              <a:t>Length</a:t>
            </a:r>
          </a:p>
          <a:p>
            <a:pPr>
              <a:buFont typeface="Century Gothic" panose="020B0502020202020204" pitchFamily="34" charset="0"/>
              <a:buChar char="►"/>
            </a:pPr>
            <a:r>
              <a:rPr lang="en-US" dirty="0"/>
              <a:t>Summation of two vectors</a:t>
            </a:r>
          </a:p>
          <a:p>
            <a:pPr>
              <a:buFont typeface="Century Gothic" panose="020B0502020202020204" pitchFamily="34" charset="0"/>
              <a:buChar char="►"/>
            </a:pPr>
            <a:r>
              <a:rPr lang="en-US" dirty="0"/>
              <a:t>Summation of a vector and a point</a:t>
            </a:r>
          </a:p>
          <a:p>
            <a:pPr>
              <a:buFont typeface="Century Gothic" panose="020B0502020202020204" pitchFamily="34" charset="0"/>
              <a:buChar char="►"/>
            </a:pPr>
            <a:r>
              <a:rPr lang="en-US" dirty="0"/>
              <a:t>Dot product of two vectors</a:t>
            </a:r>
          </a:p>
          <a:p>
            <a:pPr>
              <a:buFont typeface="Century Gothic" panose="020B0502020202020204" pitchFamily="34" charset="0"/>
              <a:buChar char="►"/>
            </a:pPr>
            <a:r>
              <a:rPr lang="en-US" dirty="0"/>
              <a:t>Cross product of two vectors</a:t>
            </a:r>
          </a:p>
          <a:p>
            <a:pPr>
              <a:buFont typeface="Century Gothic" panose="020B0502020202020204" pitchFamily="34" charset="0"/>
              <a:buChar char="►"/>
            </a:pPr>
            <a:r>
              <a:rPr lang="en-US" dirty="0"/>
              <a:t>Matrix multiplication</a:t>
            </a:r>
          </a:p>
          <a:p>
            <a:pPr>
              <a:buFont typeface="Century Gothic" panose="020B0502020202020204" pitchFamily="34" charset="0"/>
              <a:buChar char="►"/>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5</a:t>
            </a:fld>
            <a:endParaRPr lang="en-US" dirty="0">
              <a:solidFill>
                <a:schemeClr val="bg1"/>
              </a:solidFill>
            </a:endParaRPr>
          </a:p>
        </p:txBody>
      </p:sp>
    </p:spTree>
    <p:extLst>
      <p:ext uri="{BB962C8B-B14F-4D97-AF65-F5344CB8AC3E}">
        <p14:creationId xmlns:p14="http://schemas.microsoft.com/office/powerpoint/2010/main" val="21766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Summation of vector and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𝐴</m:t>
                      </m:r>
                      <m:r>
                        <a:rPr lang="en-US" sz="4000" b="0" i="1" smtClean="0">
                          <a:latin typeface="Cambria Math" panose="02040503050406030204" pitchFamily="18" charset="0"/>
                        </a:rPr>
                        <m:t>=</m:t>
                      </m:r>
                      <m:d>
                        <m:dPr>
                          <m:begChr m:val="["/>
                          <m:endChr m:val="]"/>
                          <m:ctrlPr>
                            <a:rPr lang="en-US" sz="4000" i="1" smtClean="0">
                              <a:latin typeface="Cambria Math" panose="02040503050406030204" pitchFamily="18" charset="0"/>
                            </a:rPr>
                          </m:ctrlPr>
                        </m:dPr>
                        <m:e>
                          <m:eqArr>
                            <m:eqArrPr>
                              <m:ctrlPr>
                                <a:rPr lang="en-US" sz="4000" i="1">
                                  <a:latin typeface="Cambria Math" panose="02040503050406030204" pitchFamily="18" charset="0"/>
                                </a:rPr>
                              </m:ctrlPr>
                            </m:eqArrPr>
                            <m:e>
                              <m:r>
                                <a:rPr lang="en-US" sz="4000" i="1">
                                  <a:latin typeface="Cambria Math" panose="02040503050406030204" pitchFamily="18" charset="0"/>
                                </a:rPr>
                                <m:t>𝑥</m:t>
                              </m:r>
                            </m:e>
                            <m:e>
                              <m:r>
                                <a:rPr lang="en-US" sz="4000" i="1">
                                  <a:latin typeface="Cambria Math" panose="02040503050406030204" pitchFamily="18" charset="0"/>
                                </a:rPr>
                                <m:t>𝑦</m:t>
                              </m:r>
                            </m:e>
                            <m:e>
                              <m:r>
                                <a:rPr lang="en-US" sz="4000" i="1">
                                  <a:latin typeface="Cambria Math" panose="02040503050406030204" pitchFamily="18" charset="0"/>
                                </a:rPr>
                                <m:t>𝑧</m:t>
                              </m:r>
                            </m:e>
                            <m:e>
                              <m:r>
                                <a:rPr lang="en-US" sz="4000" b="0" i="1" smtClean="0">
                                  <a:latin typeface="Cambria Math" panose="02040503050406030204" pitchFamily="18" charset="0"/>
                                </a:rPr>
                                <m:t>𝑤</m:t>
                              </m:r>
                            </m:e>
                          </m:eqArr>
                        </m:e>
                      </m:d>
                      <m:r>
                        <a:rPr lang="en-US" sz="4000" i="1" smtClean="0">
                          <a:latin typeface="Cambria Math" panose="02040503050406030204" pitchFamily="18" charset="0"/>
                          <a:ea typeface="Cambria Math" panose="02040503050406030204" pitchFamily="18" charset="0"/>
                        </a:rPr>
                        <m:t>→</m:t>
                      </m:r>
                      <m:d>
                        <m:dPr>
                          <m:begChr m:val="|"/>
                          <m:endChr m:val="|"/>
                          <m:ctrlPr>
                            <a:rPr lang="en-US" sz="4000" i="1" smtClean="0">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𝐴</m:t>
                          </m:r>
                        </m:e>
                      </m:d>
                      <m:r>
                        <a:rPr lang="en-US" sz="4000" b="0" i="1" smtClean="0">
                          <a:latin typeface="Cambria Math" panose="02040503050406030204" pitchFamily="18" charset="0"/>
                          <a:ea typeface="Cambria Math" panose="02040503050406030204" pitchFamily="18" charset="0"/>
                        </a:rPr>
                        <m:t>=</m:t>
                      </m:r>
                      <m:rad>
                        <m:radPr>
                          <m:degHide m:val="on"/>
                          <m:ctrlPr>
                            <a:rPr lang="en-US" sz="4000" b="0" i="1" smtClean="0">
                              <a:latin typeface="Cambria Math" panose="02040503050406030204" pitchFamily="18" charset="0"/>
                              <a:ea typeface="Cambria Math" panose="02040503050406030204" pitchFamily="18" charset="0"/>
                            </a:rPr>
                          </m:ctrlPr>
                        </m:radPr>
                        <m:deg/>
                        <m:e>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𝑥</m:t>
                              </m:r>
                            </m:e>
                            <m:sup>
                              <m:r>
                                <a:rPr lang="en-US" sz="4000" b="0" i="1" smtClean="0">
                                  <a:latin typeface="Cambria Math" panose="02040503050406030204" pitchFamily="18" charset="0"/>
                                  <a:ea typeface="Cambria Math" panose="02040503050406030204" pitchFamily="18" charset="0"/>
                                </a:rPr>
                                <m:t>2</m:t>
                              </m:r>
                            </m:sup>
                          </m:sSup>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𝑦</m:t>
                              </m:r>
                            </m:e>
                            <m:sup>
                              <m:r>
                                <a:rPr lang="en-US" sz="4000" b="0" i="1" smtClean="0">
                                  <a:latin typeface="Cambria Math" panose="02040503050406030204" pitchFamily="18" charset="0"/>
                                  <a:ea typeface="Cambria Math" panose="02040503050406030204" pitchFamily="18" charset="0"/>
                                </a:rPr>
                                <m:t>2</m:t>
                              </m:r>
                            </m:sup>
                          </m:sSup>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𝑧</m:t>
                              </m:r>
                            </m:e>
                            <m:sup>
                              <m:r>
                                <a:rPr lang="en-US" sz="4000" b="0" i="1" smtClean="0">
                                  <a:latin typeface="Cambria Math" panose="02040503050406030204" pitchFamily="18" charset="0"/>
                                  <a:ea typeface="Cambria Math" panose="02040503050406030204" pitchFamily="18" charset="0"/>
                                </a:rPr>
                                <m:t>2</m:t>
                              </m:r>
                            </m:sup>
                          </m:sSup>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𝑤</m:t>
                              </m:r>
                            </m:e>
                            <m:sup>
                              <m:r>
                                <a:rPr lang="en-US" sz="4000" b="0" i="1" smtClean="0">
                                  <a:latin typeface="Cambria Math" panose="02040503050406030204" pitchFamily="18" charset="0"/>
                                  <a:ea typeface="Cambria Math" panose="02040503050406030204" pitchFamily="18" charset="0"/>
                                </a:rPr>
                                <m:t>2</m:t>
                              </m:r>
                            </m:sup>
                          </m:sSup>
                        </m:e>
                      </m:rad>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6</a:t>
            </a:fld>
            <a:endParaRPr lang="en-US" dirty="0">
              <a:solidFill>
                <a:schemeClr val="bg1"/>
              </a:solidFill>
            </a:endParaRPr>
          </a:p>
        </p:txBody>
      </p:sp>
    </p:spTree>
    <p:extLst>
      <p:ext uri="{BB962C8B-B14F-4D97-AF65-F5344CB8AC3E}">
        <p14:creationId xmlns:p14="http://schemas.microsoft.com/office/powerpoint/2010/main" val="262267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Summation of vector and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eqArr>
                            <m:eqArrPr>
                              <m:ctrlPr>
                                <a:rPr lang="en-US" sz="4000" i="1">
                                  <a:latin typeface="Cambria Math" panose="02040503050406030204" pitchFamily="18" charset="0"/>
                                </a:rPr>
                              </m:ctrlPr>
                            </m:eqArrPr>
                            <m:e>
                              <m:r>
                                <a:rPr lang="en-US" sz="4000" i="1">
                                  <a:latin typeface="Cambria Math" panose="02040503050406030204" pitchFamily="18" charset="0"/>
                                </a:rPr>
                                <m:t>𝑥</m:t>
                              </m:r>
                            </m:e>
                            <m:e>
                              <m:r>
                                <a:rPr lang="en-US" sz="4000" i="1">
                                  <a:latin typeface="Cambria Math" panose="02040503050406030204" pitchFamily="18" charset="0"/>
                                </a:rPr>
                                <m:t>𝑦</m:t>
                              </m:r>
                            </m:e>
                            <m:e>
                              <m:r>
                                <a:rPr lang="en-US" sz="4000" i="1">
                                  <a:latin typeface="Cambria Math" panose="02040503050406030204" pitchFamily="18" charset="0"/>
                                </a:rPr>
                                <m:t>𝑧</m:t>
                              </m:r>
                            </m:e>
                            <m:e>
                              <m:r>
                                <a:rPr lang="en-US" sz="4000" i="1">
                                  <a:latin typeface="Cambria Math" panose="02040503050406030204" pitchFamily="18" charset="0"/>
                                </a:rPr>
                                <m:t>0</m:t>
                              </m:r>
                            </m:e>
                          </m:eqArr>
                        </m:e>
                      </m:d>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r>
                                <a:rPr lang="en-US" sz="4000" b="0" i="1" smtClean="0">
                                  <a:latin typeface="Cambria Math" panose="02040503050406030204" pitchFamily="18" charset="0"/>
                                </a:rPr>
                                <m:t>𝑥</m:t>
                              </m:r>
                              <m:r>
                                <a:rPr lang="en-US" sz="4000" b="0" i="1" smtClean="0">
                                  <a:latin typeface="Cambria Math" panose="02040503050406030204" pitchFamily="18" charset="0"/>
                                </a:rPr>
                                <m:t>′</m:t>
                              </m:r>
                            </m:e>
                            <m:e>
                              <m:r>
                                <a:rPr lang="en-US" sz="4000" b="0" i="1" smtClean="0">
                                  <a:latin typeface="Cambria Math" panose="02040503050406030204" pitchFamily="18" charset="0"/>
                                </a:rPr>
                                <m:t>𝑦</m:t>
                              </m:r>
                              <m:r>
                                <a:rPr lang="en-US" sz="4000" b="0" i="1" smtClean="0">
                                  <a:latin typeface="Cambria Math" panose="02040503050406030204" pitchFamily="18" charset="0"/>
                                </a:rPr>
                                <m:t>′</m:t>
                              </m:r>
                            </m:e>
                            <m:e>
                              <m:r>
                                <a:rPr lang="en-US" sz="4000" b="0" i="1" smtClean="0">
                                  <a:latin typeface="Cambria Math" panose="02040503050406030204" pitchFamily="18" charset="0"/>
                                </a:rPr>
                                <m:t>𝑧</m:t>
                              </m:r>
                              <m:r>
                                <a:rPr lang="en-US" sz="4000" b="0" i="1" smtClean="0">
                                  <a:latin typeface="Cambria Math" panose="02040503050406030204" pitchFamily="18" charset="0"/>
                                </a:rPr>
                                <m:t>′</m:t>
                              </m:r>
                            </m:e>
                            <m:e>
                              <m:r>
                                <a:rPr lang="en-US" sz="4000" b="0" i="1" smtClean="0">
                                  <a:latin typeface="Cambria Math" panose="02040503050406030204" pitchFamily="18" charset="0"/>
                                </a:rPr>
                                <m:t>0</m:t>
                              </m:r>
                            </m:e>
                          </m:eqArr>
                        </m:e>
                      </m:d>
                      <m:r>
                        <a:rPr lang="en-US" sz="4000" b="0" i="1" smtClean="0">
                          <a:latin typeface="Cambria Math" panose="02040503050406030204" pitchFamily="18" charset="0"/>
                        </a:rPr>
                        <m:t>=</m:t>
                      </m:r>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r>
                                <a:rPr lang="en-US" sz="4000" i="1" smtClean="0">
                                  <a:latin typeface="Cambria Math" panose="02040503050406030204" pitchFamily="18" charset="0"/>
                                </a:rPr>
                                <m:t>𝑥</m:t>
                              </m:r>
                              <m:r>
                                <a:rPr lang="en-US" sz="4000" b="0" i="1" smtClean="0">
                                  <a:latin typeface="Cambria Math" panose="02040503050406030204" pitchFamily="18" charset="0"/>
                                </a:rPr>
                                <m:t>+</m:t>
                              </m:r>
                              <m:r>
                                <a:rPr lang="en-US" sz="4000" b="0" i="1" smtClean="0">
                                  <a:latin typeface="Cambria Math" panose="02040503050406030204" pitchFamily="18" charset="0"/>
                                </a:rPr>
                                <m:t>𝑥</m:t>
                              </m:r>
                              <m:r>
                                <a:rPr lang="en-US" sz="4000" b="0" i="1" smtClean="0">
                                  <a:latin typeface="Cambria Math" panose="02040503050406030204" pitchFamily="18" charset="0"/>
                                </a:rPr>
                                <m:t>′</m:t>
                              </m:r>
                            </m:e>
                            <m:e>
                              <m:r>
                                <a:rPr lang="en-US" sz="4000" i="1" smtClean="0">
                                  <a:latin typeface="Cambria Math" panose="02040503050406030204" pitchFamily="18" charset="0"/>
                                </a:rPr>
                                <m:t>𝑦</m:t>
                              </m:r>
                              <m:r>
                                <a:rPr lang="en-US" sz="4000" b="0" i="1" smtClean="0">
                                  <a:latin typeface="Cambria Math" panose="02040503050406030204" pitchFamily="18" charset="0"/>
                                </a:rPr>
                                <m:t>+</m:t>
                              </m:r>
                              <m:r>
                                <a:rPr lang="en-US" sz="4000" b="0" i="1" smtClean="0">
                                  <a:latin typeface="Cambria Math" panose="02040503050406030204" pitchFamily="18" charset="0"/>
                                </a:rPr>
                                <m:t>𝑦</m:t>
                              </m:r>
                              <m:r>
                                <a:rPr lang="en-US" sz="4000" b="0" i="1" smtClean="0">
                                  <a:latin typeface="Cambria Math" panose="02040503050406030204" pitchFamily="18" charset="0"/>
                                </a:rPr>
                                <m:t>′</m:t>
                              </m:r>
                            </m:e>
                            <m:e>
                              <m:r>
                                <a:rPr lang="en-US" sz="4000" i="1">
                                  <a:latin typeface="Cambria Math" panose="02040503050406030204" pitchFamily="18" charset="0"/>
                                </a:rPr>
                                <m:t>𝑧</m:t>
                              </m:r>
                              <m:r>
                                <a:rPr lang="en-US" sz="4000" b="0" i="1" smtClean="0">
                                  <a:latin typeface="Cambria Math" panose="02040503050406030204" pitchFamily="18" charset="0"/>
                                </a:rPr>
                                <m:t>+</m:t>
                              </m:r>
                              <m:r>
                                <a:rPr lang="en-US" sz="4000" b="0" i="1" smtClean="0">
                                  <a:latin typeface="Cambria Math" panose="02040503050406030204" pitchFamily="18" charset="0"/>
                                </a:rPr>
                                <m:t>𝑧</m:t>
                              </m:r>
                              <m:r>
                                <a:rPr lang="en-US" sz="4000" b="0" i="1" smtClean="0">
                                  <a:latin typeface="Cambria Math" panose="02040503050406030204" pitchFamily="18" charset="0"/>
                                </a:rPr>
                                <m:t>′</m:t>
                              </m:r>
                            </m:e>
                            <m:e>
                              <m:r>
                                <a:rPr lang="en-US" sz="4000" i="1">
                                  <a:latin typeface="Cambria Math" panose="02040503050406030204" pitchFamily="18" charset="0"/>
                                </a:rPr>
                                <m:t>0</m:t>
                              </m:r>
                            </m:e>
                          </m:eqArr>
                        </m:e>
                      </m:d>
                      <m:r>
                        <a:rPr lang="en-US" sz="4000" i="1">
                          <a:latin typeface="Cambria Math" panose="02040503050406030204" pitchFamily="18" charset="0"/>
                        </a:rPr>
                        <m:t> </m:t>
                      </m:r>
                    </m:oMath>
                  </m:oMathPara>
                </a14:m>
                <a:endParaRPr lang="en-US" sz="4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7</a:t>
            </a:fld>
            <a:endParaRPr lang="en-US" dirty="0">
              <a:solidFill>
                <a:schemeClr val="bg1"/>
              </a:solidFill>
            </a:endParaRPr>
          </a:p>
        </p:txBody>
      </p:sp>
    </p:spTree>
    <p:extLst>
      <p:ext uri="{BB962C8B-B14F-4D97-AF65-F5344CB8AC3E}">
        <p14:creationId xmlns:p14="http://schemas.microsoft.com/office/powerpoint/2010/main" val="12017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Summation of vector and vector</a:t>
            </a:r>
          </a:p>
        </p:txBody>
      </p:sp>
      <p:grpSp>
        <p:nvGrpSpPr>
          <p:cNvPr id="58" name="Group 57"/>
          <p:cNvGrpSpPr/>
          <p:nvPr>
            <p:custDataLst>
              <p:custData r:id="rId1"/>
            </p:custDataLst>
          </p:nvPr>
        </p:nvGrpSpPr>
        <p:grpSpPr>
          <a:xfrm>
            <a:off x="3309257" y="2168212"/>
            <a:ext cx="4680857" cy="3993103"/>
            <a:chOff x="0" y="832893"/>
            <a:chExt cx="6721537" cy="5918520"/>
          </a:xfrm>
        </p:grpSpPr>
        <mc:AlternateContent xmlns:mc="http://schemas.openxmlformats.org/markup-compatibility/2006" xmlns:a14="http://schemas.microsoft.com/office/drawing/2010/main">
          <mc:Choice Requires="a14">
            <p:sp>
              <p:nvSpPr>
                <p:cNvPr id="41" name="TextBox 40"/>
                <p:cNvSpPr txBox="1"/>
                <p:nvPr/>
              </p:nvSpPr>
              <p:spPr>
                <a:xfrm>
                  <a:off x="0" y="6348482"/>
                  <a:ext cx="403508"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𝑋</m:t>
                            </m:r>
                          </m:e>
                        </m:acc>
                      </m:oMath>
                    </m:oMathPara>
                  </a14:m>
                  <a:endParaRPr lang="en-US" dirty="0">
                    <a:solidFill>
                      <a:srgbClr val="00B0F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0" y="6348482"/>
                  <a:ext cx="403508" cy="402931"/>
                </a:xfrm>
                <a:prstGeom prst="rect">
                  <a:avLst/>
                </a:prstGeom>
                <a:blipFill rotWithShape="0">
                  <a:blip r:embed="rId7"/>
                  <a:stretch>
                    <a:fillRect r="-15217" b="-40000"/>
                  </a:stretch>
                </a:blipFill>
              </p:spPr>
              <p:txBody>
                <a:bodyPr/>
                <a:lstStyle/>
                <a:p>
                  <a:r>
                    <a:rPr lang="en-US">
                      <a:noFill/>
                    </a:rPr>
                    <a:t> </a:t>
                  </a:r>
                </a:p>
              </p:txBody>
            </p:sp>
          </mc:Fallback>
        </mc:AlternateContent>
        <p:grpSp>
          <p:nvGrpSpPr>
            <p:cNvPr id="49" name="Group 48"/>
            <p:cNvGrpSpPr/>
            <p:nvPr>
              <p:custDataLst>
                <p:custData r:id="rId2"/>
              </p:custDataLst>
            </p:nvPr>
          </p:nvGrpSpPr>
          <p:grpSpPr>
            <a:xfrm>
              <a:off x="377082" y="832893"/>
              <a:ext cx="6344455" cy="5724926"/>
              <a:chOff x="377082" y="832893"/>
              <a:chExt cx="6344455" cy="5724926"/>
            </a:xfrm>
          </p:grpSpPr>
          <p:grpSp>
            <p:nvGrpSpPr>
              <p:cNvPr id="36" name="Group 35"/>
              <p:cNvGrpSpPr/>
              <p:nvPr>
                <p:custDataLst>
                  <p:custData r:id="rId3"/>
                </p:custDataLst>
              </p:nvPr>
            </p:nvGrpSpPr>
            <p:grpSpPr>
              <a:xfrm>
                <a:off x="377082" y="1389888"/>
                <a:ext cx="5950566" cy="4966466"/>
                <a:chOff x="3840480" y="2651760"/>
                <a:chExt cx="3520440" cy="2827019"/>
              </a:xfrm>
            </p:grpSpPr>
            <p:cxnSp>
              <p:nvCxnSpPr>
                <p:cNvPr id="9" name="Straight Arrow Connector 8"/>
                <p:cNvCxnSpPr/>
                <p:nvPr/>
              </p:nvCxnSpPr>
              <p:spPr>
                <a:xfrm>
                  <a:off x="5600700" y="4549140"/>
                  <a:ext cx="1760220" cy="929639"/>
                </a:xfrm>
                <a:prstGeom prst="straightConnector1">
                  <a:avLst/>
                </a:prstGeom>
                <a:ln>
                  <a:solidFill>
                    <a:srgbClr val="00B05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3840480" y="4549140"/>
                  <a:ext cx="1760220" cy="929639"/>
                </a:xfrm>
                <a:prstGeom prst="straightConnector1">
                  <a:avLst/>
                </a:prstGeom>
                <a:ln>
                  <a:solidFill>
                    <a:srgbClr val="FF00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5600700" y="2651760"/>
                  <a:ext cx="0" cy="1897380"/>
                </a:xfrm>
                <a:prstGeom prst="straightConnector1">
                  <a:avLst/>
                </a:prstGeom>
                <a:ln>
                  <a:solidFill>
                    <a:srgbClr val="00B0F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4480560" y="3885820"/>
                  <a:ext cx="1120140" cy="663320"/>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5600700" y="3895344"/>
                  <a:ext cx="880110" cy="653796"/>
                </a:xfrm>
                <a:prstGeom prst="straightConnector1">
                  <a:avLst/>
                </a:prstGeom>
                <a:ln>
                  <a:solidFill>
                    <a:schemeClr val="tx1"/>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45" idx="2"/>
                </p:cNvCxnSpPr>
                <p:nvPr/>
              </p:nvCxnSpPr>
              <p:spPr>
                <a:xfrm flipH="1" flipV="1">
                  <a:off x="5354848" y="3237946"/>
                  <a:ext cx="245856" cy="1301673"/>
                </a:xfrm>
                <a:prstGeom prst="straightConnector1">
                  <a:avLst/>
                </a:prstGeom>
                <a:ln>
                  <a:solidFill>
                    <a:srgbClr val="FFFF00"/>
                  </a:solidFill>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4500563" y="3223104"/>
                  <a:ext cx="880110" cy="653796"/>
                </a:xfrm>
                <a:prstGeom prst="straightConnector1">
                  <a:avLst/>
                </a:prstGeom>
                <a:ln>
                  <a:solidFill>
                    <a:schemeClr val="tx1"/>
                  </a:solidFill>
                  <a:prstDash val="dash"/>
                  <a:tailEnd type="triangle"/>
                </a:ln>
                <a:scene3d>
                  <a:camera prst="orthographicFront">
                    <a:rot lat="0" lon="0" rev="0"/>
                  </a:camera>
                  <a:lightRig rig="threePt" dir="t"/>
                </a:scene3d>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9" name="TextBox 38"/>
                  <p:cNvSpPr txBox="1"/>
                  <p:nvPr/>
                </p:nvSpPr>
                <p:spPr>
                  <a:xfrm>
                    <a:off x="3157022" y="832893"/>
                    <a:ext cx="390684"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F0"/>
                                  </a:solidFill>
                                  <a:latin typeface="Cambria Math" panose="02040503050406030204" pitchFamily="18" charset="0"/>
                                </a:rPr>
                              </m:ctrlPr>
                            </m:accPr>
                            <m:e>
                              <m:r>
                                <a:rPr lang="en-US" b="0" i="1" dirty="0" smtClean="0">
                                  <a:solidFill>
                                    <a:srgbClr val="00B0F0"/>
                                  </a:solidFill>
                                  <a:latin typeface="Cambria Math" panose="02040503050406030204" pitchFamily="18" charset="0"/>
                                </a:rPr>
                                <m:t>𝑍</m:t>
                              </m:r>
                            </m:e>
                          </m:acc>
                        </m:oMath>
                      </m:oMathPara>
                    </a14:m>
                    <a:endParaRPr lang="en-US" dirty="0">
                      <a:solidFill>
                        <a:srgbClr val="00B0F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157022" y="832893"/>
                    <a:ext cx="390684" cy="402931"/>
                  </a:xfrm>
                  <a:prstGeom prst="rect">
                    <a:avLst/>
                  </a:prstGeom>
                  <a:blipFill rotWithShape="0">
                    <a:blip r:embed="rId8"/>
                    <a:stretch>
                      <a:fillRect t="-31818" r="-34091"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327648" y="6154888"/>
                    <a:ext cx="39388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00B050"/>
                                  </a:solidFill>
                                  <a:latin typeface="Cambria Math" panose="02040503050406030204" pitchFamily="18" charset="0"/>
                                </a:rPr>
                              </m:ctrlPr>
                            </m:accPr>
                            <m:e>
                              <m:r>
                                <a:rPr lang="en-US" b="0" i="1" dirty="0" smtClean="0">
                                  <a:solidFill>
                                    <a:srgbClr val="00B050"/>
                                  </a:solidFill>
                                  <a:latin typeface="Cambria Math" panose="02040503050406030204" pitchFamily="18" charset="0"/>
                                </a:rPr>
                                <m:t>𝑌</m:t>
                              </m:r>
                            </m:e>
                          </m:acc>
                        </m:oMath>
                      </m:oMathPara>
                    </a14:m>
                    <a:endParaRPr lang="en-US" dirty="0">
                      <a:solidFill>
                        <a:srgbClr val="00B0F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327648" y="6154888"/>
                    <a:ext cx="393889" cy="402931"/>
                  </a:xfrm>
                  <a:prstGeom prst="rect">
                    <a:avLst/>
                  </a:prstGeom>
                  <a:blipFill rotWithShape="0">
                    <a:blip r:embed="rId9"/>
                    <a:stretch>
                      <a:fillRect r="-13333" b="-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062497" y="3266471"/>
                    <a:ext cx="569939" cy="599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oMath>
                      </m:oMathPara>
                    </a14:m>
                    <a:endParaRPr lang="en-US" dirty="0">
                      <a:solidFill>
                        <a:schemeClr val="tx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062497" y="3266471"/>
                    <a:ext cx="569939" cy="599975"/>
                  </a:xfrm>
                  <a:prstGeom prst="rect">
                    <a:avLst/>
                  </a:prstGeom>
                  <a:blipFill rotWithShape="0">
                    <a:blip r:embed="rId10"/>
                    <a:stretch>
                      <a:fillRect t="-21212" r="-3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748353" y="3266471"/>
                    <a:ext cx="584855" cy="59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𝐵</m:t>
                              </m:r>
                            </m:e>
                          </m:acc>
                        </m:oMath>
                      </m:oMathPara>
                    </a14:m>
                    <a:endParaRPr lang="en-US" dirty="0">
                      <a:solidFill>
                        <a:schemeClr val="tx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748353" y="3266471"/>
                    <a:ext cx="584855" cy="59721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783285" y="2516342"/>
                    <a:ext cx="584855" cy="59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𝐵</m:t>
                              </m:r>
                            </m:e>
                          </m:acc>
                        </m:oMath>
                      </m:oMathPara>
                    </a14:m>
                    <a:endParaRPr lang="en-US" dirty="0">
                      <a:solidFill>
                        <a:schemeClr val="tx1"/>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783285" y="2516342"/>
                    <a:ext cx="584855" cy="59721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521240" y="2014900"/>
                    <a:ext cx="831125"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𝐵</m:t>
                              </m:r>
                            </m:e>
                          </m:acc>
                          <m:r>
                            <a:rPr lang="en-US" b="0" i="0" dirty="0" smtClean="0">
                              <a:solidFill>
                                <a:srgbClr val="FFFF00"/>
                              </a:solidFill>
                              <a:latin typeface="Cambria Math" panose="02040503050406030204" pitchFamily="18" charset="0"/>
                            </a:rPr>
                            <m:t>+</m:t>
                          </m:r>
                          <m:acc>
                            <m:accPr>
                              <m:chr m:val="⃗"/>
                              <m:ctrlPr>
                                <a:rPr lang="en-US" b="0" i="1" dirty="0" smtClean="0">
                                  <a:solidFill>
                                    <a:srgbClr val="FFFF00"/>
                                  </a:solidFill>
                                  <a:latin typeface="Cambria Math" panose="02040503050406030204" pitchFamily="18" charset="0"/>
                                </a:rPr>
                              </m:ctrlPr>
                            </m:accPr>
                            <m:e>
                              <m:r>
                                <a:rPr lang="en-US" b="0" i="1" dirty="0" smtClean="0">
                                  <a:solidFill>
                                    <a:srgbClr val="FFFF00"/>
                                  </a:solidFill>
                                  <a:latin typeface="Cambria Math" panose="02040503050406030204" pitchFamily="18" charset="0"/>
                                </a:rPr>
                                <m:t>𝐴</m:t>
                              </m:r>
                            </m:e>
                          </m:acc>
                        </m:oMath>
                      </m:oMathPara>
                    </a14:m>
                    <a:endParaRPr lang="en-US" dirty="0">
                      <a:solidFill>
                        <a:srgbClr val="00B0F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521240" y="2014900"/>
                    <a:ext cx="831125" cy="404791"/>
                  </a:xfrm>
                  <a:prstGeom prst="rect">
                    <a:avLst/>
                  </a:prstGeom>
                  <a:blipFill rotWithShape="0">
                    <a:blip r:embed="rId13"/>
                    <a:stretch>
                      <a:fillRect t="-31111" r="-82105" b="-40000"/>
                    </a:stretch>
                  </a:blipFill>
                </p:spPr>
                <p:txBody>
                  <a:bodyPr/>
                  <a:lstStyle/>
                  <a:p>
                    <a:r>
                      <a:rPr lang="en-US">
                        <a:noFill/>
                      </a:rPr>
                      <a:t> </a:t>
                    </a:r>
                  </a:p>
                </p:txBody>
              </p:sp>
            </mc:Fallback>
          </mc:AlternateContent>
        </p:grpSp>
      </p:grpSp>
      <p:sp>
        <p:nvSpPr>
          <p:cNvPr id="3" name="Slide Number Placeholder 2"/>
          <p:cNvSpPr>
            <a:spLocks noGrp="1"/>
          </p:cNvSpPr>
          <p:nvPr>
            <p:ph type="sldNum" sz="quarter" idx="12"/>
          </p:nvPr>
        </p:nvSpPr>
        <p:spPr/>
        <p:txBody>
          <a:bodyPr/>
          <a:lstStyle/>
          <a:p>
            <a:fld id="{D57F1E4F-1CFF-5643-939E-02111984F565}" type="slidenum">
              <a:rPr lang="en-US"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2121154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lstStyle/>
          <a:p>
            <a:r>
              <a:rPr lang="en-US" dirty="0"/>
              <a:t>Summation of a vector and a point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effectLst>
                <a:outerShdw blurRad="50800" dist="38100" dir="2700000" algn="tl" rotWithShape="0">
                  <a:prstClr val="black">
                    <a:alpha val="42000"/>
                  </a:prstClr>
                </a:outerShdw>
              </a:effectLst>
            </p:spPr>
            <p:txBody>
              <a:bodyPr anchor="ctr">
                <a:normAutofit fontScale="92500"/>
              </a:bodyPr>
              <a:lstStyle/>
              <a:p>
                <a:pPr marL="0" indent="0">
                  <a:buClr>
                    <a:srgbClr val="000000">
                      <a:lumMod val="40000"/>
                      <a:lumOff val="60000"/>
                    </a:srgbClr>
                  </a:buClr>
                  <a:buNone/>
                </a:pPr>
                <a14:m>
                  <m:oMathPara xmlns:m="http://schemas.openxmlformats.org/officeDocument/2006/math">
                    <m:oMathParaPr>
                      <m:jc m:val="centerGroup"/>
                    </m:oMathParaPr>
                    <m:oMath xmlns:m="http://schemas.openxmlformats.org/officeDocument/2006/math">
                      <m:d>
                        <m:dPr>
                          <m:begChr m:val="["/>
                          <m:endChr m:val="]"/>
                          <m:ctrlPr>
                            <a:rPr lang="en-US" sz="4000" i="1" smtClean="0">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b="0" i="1" smtClean="0">
                                  <a:solidFill>
                                    <a:prstClr val="white"/>
                                  </a:solidFill>
                                  <a:latin typeface="Cambria Math" panose="02040503050406030204" pitchFamily="18" charset="0"/>
                                </a:rPr>
                                <m:t>𝑤</m:t>
                              </m:r>
                            </m:e>
                            <m:e>
                              <m:r>
                                <a:rPr lang="en-US" sz="4000" i="1">
                                  <a:solidFill>
                                    <a:prstClr val="white"/>
                                  </a:solidFill>
                                  <a:latin typeface="Cambria Math" panose="02040503050406030204" pitchFamily="18" charset="0"/>
                                </a:rPr>
                                <m:t>𝑦</m:t>
                              </m:r>
                              <m:r>
                                <a:rPr lang="en-US" sz="4000" b="0" i="1" smtClean="0">
                                  <a:solidFill>
                                    <a:prstClr val="white"/>
                                  </a:solidFill>
                                  <a:latin typeface="Cambria Math" panose="02040503050406030204" pitchFamily="18" charset="0"/>
                                </a:rPr>
                                <m:t>𝑤</m:t>
                              </m:r>
                            </m:e>
                            <m:e>
                              <m:r>
                                <a:rPr lang="en-US" sz="4000" i="1">
                                  <a:solidFill>
                                    <a:prstClr val="white"/>
                                  </a:solidFill>
                                  <a:latin typeface="Cambria Math" panose="02040503050406030204" pitchFamily="18" charset="0"/>
                                </a:rPr>
                                <m:t>𝑧</m:t>
                              </m:r>
                              <m:r>
                                <a:rPr lang="en-US" sz="4000" b="0" i="1" smtClean="0">
                                  <a:solidFill>
                                    <a:prstClr val="white"/>
                                  </a:solidFill>
                                  <a:latin typeface="Cambria Math" panose="02040503050406030204" pitchFamily="18" charset="0"/>
                                </a:rPr>
                                <m:t>𝑤</m:t>
                              </m:r>
                            </m:e>
                            <m:e>
                              <m:r>
                                <a:rPr lang="en-US" sz="4000" b="0" i="1" smtClean="0">
                                  <a:solidFill>
                                    <a:prstClr val="white"/>
                                  </a:solidFill>
                                  <a:latin typeface="Cambria Math" panose="02040503050406030204" pitchFamily="18" charset="0"/>
                                </a:rPr>
                                <m:t>𝑤</m:t>
                              </m:r>
                            </m:e>
                          </m:eqArr>
                        </m:e>
                      </m:d>
                      <m:r>
                        <a:rPr lang="en-US" sz="4000" i="1">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𝑦</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0</m:t>
                              </m:r>
                            </m:e>
                          </m:eqArr>
                        </m:e>
                      </m:d>
                      <m:r>
                        <a:rPr lang="en-US" sz="4000" i="1">
                          <a:solidFill>
                            <a:prstClr val="white"/>
                          </a:solidFill>
                          <a:latin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b="0" i="1" smtClean="0">
                                  <a:solidFill>
                                    <a:prstClr val="white"/>
                                  </a:solidFill>
                                  <a:latin typeface="Cambria Math" panose="02040503050406030204" pitchFamily="18" charset="0"/>
                                </a:rPr>
                                <m:t>𝑤</m:t>
                              </m:r>
                              <m:r>
                                <a:rPr lang="en-US" sz="4000" i="1">
                                  <a:solidFill>
                                    <a:prstClr val="white"/>
                                  </a:solidFill>
                                  <a:latin typeface="Cambria Math" panose="02040503050406030204" pitchFamily="18" charset="0"/>
                                </a:rPr>
                                <m:t>+</m:t>
                              </m:r>
                              <m:r>
                                <a:rPr lang="en-US" sz="4000" i="1">
                                  <a:solidFill>
                                    <a:prstClr val="white"/>
                                  </a:solidFill>
                                  <a:latin typeface="Cambria Math" panose="02040503050406030204" pitchFamily="18" charset="0"/>
                                </a:rPr>
                                <m:t>𝑥</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𝑦</m:t>
                              </m:r>
                              <m:r>
                                <a:rPr lang="en-US" sz="4000" b="0" i="1" smtClean="0">
                                  <a:solidFill>
                                    <a:prstClr val="white"/>
                                  </a:solidFill>
                                  <a:latin typeface="Cambria Math" panose="02040503050406030204" pitchFamily="18" charset="0"/>
                                </a:rPr>
                                <m:t>𝑤</m:t>
                              </m:r>
                              <m:r>
                                <a:rPr lang="en-US" sz="4000" i="1">
                                  <a:solidFill>
                                    <a:prstClr val="white"/>
                                  </a:solidFill>
                                  <a:latin typeface="Cambria Math" panose="02040503050406030204" pitchFamily="18" charset="0"/>
                                </a:rPr>
                                <m:t>+</m:t>
                              </m:r>
                              <m:r>
                                <a:rPr lang="en-US" sz="4000" i="1">
                                  <a:solidFill>
                                    <a:prstClr val="white"/>
                                  </a:solidFill>
                                  <a:latin typeface="Cambria Math" panose="02040503050406030204" pitchFamily="18" charset="0"/>
                                </a:rPr>
                                <m:t>𝑦</m:t>
                              </m:r>
                              <m:r>
                                <a:rPr lang="en-US" sz="4000" i="1">
                                  <a:solidFill>
                                    <a:prstClr val="white"/>
                                  </a:solidFill>
                                  <a:latin typeface="Cambria Math" panose="02040503050406030204" pitchFamily="18" charset="0"/>
                                </a:rPr>
                                <m:t>′</m:t>
                              </m:r>
                            </m:e>
                            <m:e>
                              <m:r>
                                <a:rPr lang="en-US" sz="4000" i="1">
                                  <a:solidFill>
                                    <a:prstClr val="white"/>
                                  </a:solidFill>
                                  <a:latin typeface="Cambria Math" panose="02040503050406030204" pitchFamily="18" charset="0"/>
                                </a:rPr>
                                <m:t>𝑧</m:t>
                              </m:r>
                              <m:r>
                                <a:rPr lang="en-US" sz="4000" b="0" i="1" smtClean="0">
                                  <a:solidFill>
                                    <a:prstClr val="white"/>
                                  </a:solidFill>
                                  <a:latin typeface="Cambria Math" panose="02040503050406030204" pitchFamily="18" charset="0"/>
                                </a:rPr>
                                <m:t>𝑤</m:t>
                              </m:r>
                              <m:r>
                                <a:rPr lang="en-US" sz="4000" i="1">
                                  <a:solidFill>
                                    <a:prstClr val="white"/>
                                  </a:solidFill>
                                  <a:latin typeface="Cambria Math" panose="02040503050406030204" pitchFamily="18" charset="0"/>
                                </a:rPr>
                                <m:t>+</m:t>
                              </m:r>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e>
                            <m:e>
                              <m:r>
                                <a:rPr lang="en-US" sz="4000" b="0" i="1" smtClean="0">
                                  <a:solidFill>
                                    <a:prstClr val="white"/>
                                  </a:solidFill>
                                  <a:latin typeface="Cambria Math" panose="02040503050406030204" pitchFamily="18" charset="0"/>
                                </a:rPr>
                                <m:t>𝑤</m:t>
                              </m:r>
                            </m:e>
                          </m:eqArr>
                        </m:e>
                      </m:d>
                      <m:r>
                        <a:rPr lang="en-US" sz="4000" b="0" i="1" smtClean="0">
                          <a:solidFill>
                            <a:prstClr val="white"/>
                          </a:solidFill>
                          <a:latin typeface="Cambria Math" panose="02040503050406030204" pitchFamily="18" charset="0"/>
                          <a:ea typeface="Cambria Math" panose="02040503050406030204" pitchFamily="18" charset="0"/>
                        </a:rPr>
                        <m:t>≡</m:t>
                      </m:r>
                      <m:d>
                        <m:dPr>
                          <m:begChr m:val="["/>
                          <m:endChr m:val="]"/>
                          <m:ctrlPr>
                            <a:rPr lang="en-US" sz="4000" i="1">
                              <a:solidFill>
                                <a:prstClr val="white"/>
                              </a:solidFill>
                              <a:latin typeface="Cambria Math" panose="02040503050406030204" pitchFamily="18" charset="0"/>
                            </a:rPr>
                          </m:ctrlPr>
                        </m:dPr>
                        <m:e>
                          <m:eqArr>
                            <m:eqArrPr>
                              <m:ctrlPr>
                                <a:rPr lang="en-US" sz="4000" i="1">
                                  <a:solidFill>
                                    <a:prstClr val="white"/>
                                  </a:solidFill>
                                  <a:latin typeface="Cambria Math" panose="02040503050406030204" pitchFamily="18" charset="0"/>
                                </a:rPr>
                              </m:ctrlPr>
                            </m:eqArrPr>
                            <m:e>
                              <m:r>
                                <a:rPr lang="en-US" sz="4000" i="1">
                                  <a:solidFill>
                                    <a:prstClr val="white"/>
                                  </a:solidFill>
                                  <a:latin typeface="Cambria Math" panose="02040503050406030204" pitchFamily="18" charset="0"/>
                                </a:rPr>
                                <m:t>𝑥</m:t>
                              </m:r>
                              <m:r>
                                <a:rPr lang="en-US" sz="4000" i="1">
                                  <a:solidFill>
                                    <a:prstClr val="white"/>
                                  </a:solidFill>
                                  <a:latin typeface="Cambria Math" panose="02040503050406030204" pitchFamily="18" charset="0"/>
                                </a:rPr>
                                <m:t>+</m:t>
                              </m:r>
                              <m:f>
                                <m:fPr>
                                  <m:ctrlPr>
                                    <a:rPr lang="en-US" sz="4000" i="1" smtClean="0">
                                      <a:solidFill>
                                        <a:prstClr val="white"/>
                                      </a:solidFill>
                                      <a:latin typeface="Cambria Math" panose="02040503050406030204" pitchFamily="18" charset="0"/>
                                    </a:rPr>
                                  </m:ctrlPr>
                                </m:fPr>
                                <m:num>
                                  <m:sSup>
                                    <m:sSupPr>
                                      <m:ctrlPr>
                                        <a:rPr lang="en-US" sz="4000" i="1">
                                          <a:solidFill>
                                            <a:prstClr val="white"/>
                                          </a:solidFill>
                                          <a:latin typeface="Cambria Math" panose="02040503050406030204" pitchFamily="18" charset="0"/>
                                        </a:rPr>
                                      </m:ctrlPr>
                                    </m:sSupPr>
                                    <m:e>
                                      <m:r>
                                        <a:rPr lang="en-US" sz="4000" i="1">
                                          <a:solidFill>
                                            <a:prstClr val="white"/>
                                          </a:solidFill>
                                          <a:latin typeface="Cambria Math" panose="02040503050406030204" pitchFamily="18" charset="0"/>
                                        </a:rPr>
                                        <m:t>𝑥</m:t>
                                      </m:r>
                                    </m:e>
                                    <m:sup>
                                      <m:r>
                                        <a:rPr lang="en-US" sz="4000" i="1">
                                          <a:solidFill>
                                            <a:prstClr val="white"/>
                                          </a:solidFill>
                                          <a:latin typeface="Cambria Math" panose="02040503050406030204" pitchFamily="18" charset="0"/>
                                        </a:rPr>
                                        <m:t>′</m:t>
                                      </m:r>
                                    </m:sup>
                                  </m:sSup>
                                </m:num>
                                <m:den>
                                  <m:r>
                                    <a:rPr lang="en-US" sz="4000" b="0" i="1" smtClean="0">
                                      <a:solidFill>
                                        <a:prstClr val="white"/>
                                      </a:solidFill>
                                      <a:latin typeface="Cambria Math" panose="02040503050406030204" pitchFamily="18" charset="0"/>
                                    </a:rPr>
                                    <m:t>𝑤</m:t>
                                  </m:r>
                                </m:den>
                              </m:f>
                            </m:e>
                            <m:e>
                              <m:r>
                                <a:rPr lang="en-US" sz="4000" i="1">
                                  <a:solidFill>
                                    <a:prstClr val="white"/>
                                  </a:solidFill>
                                  <a:latin typeface="Cambria Math" panose="02040503050406030204" pitchFamily="18" charset="0"/>
                                </a:rPr>
                                <m:t>𝑦</m:t>
                              </m:r>
                              <m:r>
                                <a:rPr lang="en-US" sz="4000" i="1">
                                  <a:solidFill>
                                    <a:prstClr val="white"/>
                                  </a:solidFill>
                                  <a:latin typeface="Cambria Math" panose="02040503050406030204" pitchFamily="18" charset="0"/>
                                </a:rPr>
                                <m:t>+</m:t>
                              </m:r>
                              <m:f>
                                <m:fPr>
                                  <m:ctrlPr>
                                    <a:rPr lang="en-US" sz="4000" i="1" smtClean="0">
                                      <a:solidFill>
                                        <a:prstClr val="white"/>
                                      </a:solidFill>
                                      <a:latin typeface="Cambria Math" panose="02040503050406030204" pitchFamily="18" charset="0"/>
                                    </a:rPr>
                                  </m:ctrlPr>
                                </m:fPr>
                                <m:num>
                                  <m:sSup>
                                    <m:sSupPr>
                                      <m:ctrlPr>
                                        <a:rPr lang="en-US" sz="4000" i="1">
                                          <a:solidFill>
                                            <a:prstClr val="white"/>
                                          </a:solidFill>
                                          <a:latin typeface="Cambria Math" panose="02040503050406030204" pitchFamily="18" charset="0"/>
                                        </a:rPr>
                                      </m:ctrlPr>
                                    </m:sSupPr>
                                    <m:e>
                                      <m:r>
                                        <a:rPr lang="en-US" sz="4000" i="1">
                                          <a:solidFill>
                                            <a:prstClr val="white"/>
                                          </a:solidFill>
                                          <a:latin typeface="Cambria Math" panose="02040503050406030204" pitchFamily="18" charset="0"/>
                                        </a:rPr>
                                        <m:t>𝑦</m:t>
                                      </m:r>
                                    </m:e>
                                    <m:sup>
                                      <m:r>
                                        <a:rPr lang="en-US" sz="4000" i="1">
                                          <a:solidFill>
                                            <a:prstClr val="white"/>
                                          </a:solidFill>
                                          <a:latin typeface="Cambria Math" panose="02040503050406030204" pitchFamily="18" charset="0"/>
                                        </a:rPr>
                                        <m:t>′</m:t>
                                      </m:r>
                                    </m:sup>
                                  </m:sSup>
                                </m:num>
                                <m:den>
                                  <m:r>
                                    <a:rPr lang="en-US" sz="4000" b="0" i="1" smtClean="0">
                                      <a:solidFill>
                                        <a:prstClr val="white"/>
                                      </a:solidFill>
                                      <a:latin typeface="Cambria Math" panose="02040503050406030204" pitchFamily="18" charset="0"/>
                                    </a:rPr>
                                    <m:t>𝑤</m:t>
                                  </m:r>
                                </m:den>
                              </m:f>
                            </m:e>
                            <m:e>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f>
                                <m:fPr>
                                  <m:ctrlPr>
                                    <a:rPr lang="en-US" sz="4000" i="1" smtClean="0">
                                      <a:solidFill>
                                        <a:prstClr val="white"/>
                                      </a:solidFill>
                                      <a:latin typeface="Cambria Math" panose="02040503050406030204" pitchFamily="18" charset="0"/>
                                    </a:rPr>
                                  </m:ctrlPr>
                                </m:fPr>
                                <m:num>
                                  <m:r>
                                    <a:rPr lang="en-US" sz="4000" i="1">
                                      <a:solidFill>
                                        <a:prstClr val="white"/>
                                      </a:solidFill>
                                      <a:latin typeface="Cambria Math" panose="02040503050406030204" pitchFamily="18" charset="0"/>
                                    </a:rPr>
                                    <m:t>𝑧</m:t>
                                  </m:r>
                                  <m:r>
                                    <a:rPr lang="en-US" sz="4000" i="1">
                                      <a:solidFill>
                                        <a:prstClr val="white"/>
                                      </a:solidFill>
                                      <a:latin typeface="Cambria Math" panose="02040503050406030204" pitchFamily="18" charset="0"/>
                                    </a:rPr>
                                    <m:t>′</m:t>
                                  </m:r>
                                </m:num>
                                <m:den>
                                  <m:r>
                                    <a:rPr lang="en-US" sz="4000" b="0" i="1" smtClean="0">
                                      <a:solidFill>
                                        <a:prstClr val="white"/>
                                      </a:solidFill>
                                      <a:latin typeface="Cambria Math" panose="02040503050406030204" pitchFamily="18" charset="0"/>
                                    </a:rPr>
                                    <m:t>𝑤</m:t>
                                  </m:r>
                                </m:den>
                              </m:f>
                            </m:e>
                            <m:e>
                              <m:r>
                                <a:rPr lang="en-US" sz="4000" b="0" i="1" smtClean="0">
                                  <a:solidFill>
                                    <a:prstClr val="white"/>
                                  </a:solidFill>
                                  <a:latin typeface="Cambria Math" panose="02040503050406030204" pitchFamily="18" charset="0"/>
                                </a:rPr>
                                <m:t>1</m:t>
                              </m:r>
                            </m:e>
                          </m:eqArr>
                        </m:e>
                      </m:d>
                      <m:r>
                        <a:rPr lang="en-US" sz="4000" i="1">
                          <a:solidFill>
                            <a:prstClr val="white"/>
                          </a:solidFill>
                          <a:latin typeface="Cambria Math" panose="02040503050406030204" pitchFamily="18" charset="0"/>
                        </a:rPr>
                        <m:t> </m:t>
                      </m:r>
                    </m:oMath>
                  </m:oMathPara>
                </a14:m>
                <a:endParaRPr lang="en-US" sz="4000" dirty="0">
                  <a:solidFill>
                    <a:prstClr val="white"/>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a:stretch>
              </a:blipFill>
              <a:effectLst>
                <a:outerShdw blurRad="50800" dist="38100" dir="2700000" algn="tl" rotWithShape="0">
                  <a:prstClr val="black">
                    <a:alpha val="42000"/>
                  </a:prstClr>
                </a:outerShdw>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02111984F565}" type="slidenum">
              <a:rPr lang="en-US" smtClean="0">
                <a:solidFill>
                  <a:schemeClr val="bg1"/>
                </a:solidFill>
              </a:rPr>
              <a:t>9</a:t>
            </a:fld>
            <a:endParaRPr lang="en-US" dirty="0">
              <a:solidFill>
                <a:schemeClr val="bg1"/>
              </a:solidFill>
            </a:endParaRPr>
          </a:p>
        </p:txBody>
      </p:sp>
    </p:spTree>
    <p:extLst>
      <p:ext uri="{BB962C8B-B14F-4D97-AF65-F5344CB8AC3E}">
        <p14:creationId xmlns:p14="http://schemas.microsoft.com/office/powerpoint/2010/main" val="3156723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rst Slid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First Slide theme" id="{0C7B0808-ED8D-48B5-B83C-910DBF1D04C6}" vid="{3E4DFAB5-907C-44A1-A0C6-FC5B807CB40E}"/>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5e145895-0880-41ed-ac19-785e266409ce" Revision="1" Stencil="System.MyShapes" StencilVersion="1.0"/>
</Control>
</file>

<file path=customXml/item10.xml><?xml version="1.0" encoding="utf-8"?>
<Control xmlns="http://schemas.microsoft.com/VisualStudio/2011/storyboarding/control">
  <Id Name="be674ee2-c7fa-4b7e-be24-35d2bd547ea2" Revision="1" Stencil="System.MyShapes" StencilVersion="1.0"/>
</Control>
</file>

<file path=customXml/item11.xml><?xml version="1.0" encoding="utf-8"?>
<Control xmlns="http://schemas.microsoft.com/VisualStudio/2011/storyboarding/control">
  <Id Name="dd0fc389-a6ed-4429-a1f1-b47e7f3c8ce6" Revision="1" Stencil="System.MyShapes" StencilVersion="1.0"/>
</Control>
</file>

<file path=customXml/item12.xml><?xml version="1.0" encoding="utf-8"?>
<Control xmlns="http://schemas.microsoft.com/VisualStudio/2011/storyboarding/control">
  <Id Name="dd0fc389-a6ed-4429-a1f1-b47e7f3c8ce6" Revision="1" Stencil="System.MyShapes" StencilVersion="1.0"/>
</Control>
</file>

<file path=customXml/item13.xml><?xml version="1.0" encoding="utf-8"?>
<Control xmlns="http://schemas.microsoft.com/VisualStudio/2011/storyboarding/control">
  <Id Name="35aadc55-9a58-4c1c-9e77-dca3f72865d0" Revision="1" Stencil="System.MyShapes" StencilVersion="1.0"/>
</Control>
</file>

<file path=customXml/item14.xml><?xml version="1.0" encoding="utf-8"?>
<Control xmlns="http://schemas.microsoft.com/VisualStudio/2011/storyboarding/control">
  <Id Name="5e145895-0880-41ed-ac19-785e266409ce" Revision="1" Stencil="System.MyShapes" StencilVersion="1.0"/>
</Control>
</file>

<file path=customXml/item15.xml><?xml version="1.0" encoding="utf-8"?>
<Control xmlns="http://schemas.microsoft.com/VisualStudio/2011/storyboarding/control">
  <Id Name="dd0fc389-a6ed-4429-a1f1-b47e7f3c8ce6" Revision="1" Stencil="System.MyShapes" StencilVersion="1.0"/>
</Control>
</file>

<file path=customXml/item16.xml><?xml version="1.0" encoding="utf-8"?>
<Control xmlns="http://schemas.microsoft.com/VisualStudio/2011/storyboarding/control">
  <Id Name="5e145895-0880-41ed-ac19-785e266409ce" Revision="1" Stencil="System.MyShapes" StencilVersion="1.0"/>
</Control>
</file>

<file path=customXml/item17.xml><?xml version="1.0" encoding="utf-8"?>
<Control xmlns="http://schemas.microsoft.com/VisualStudio/2011/storyboarding/control">
  <Id Name="be674ee2-c7fa-4b7e-be24-35d2bd547ea2" Revision="1" Stencil="System.MyShapes" StencilVersion="1.0"/>
</Control>
</file>

<file path=customXml/item18.xml><?xml version="1.0" encoding="utf-8"?>
<Control xmlns="http://schemas.microsoft.com/VisualStudio/2011/storyboarding/control">
  <Id Name="5e145895-0880-41ed-ac19-785e266409ce" Revision="1" Stencil="System.MyShapes" StencilVersion="1.0"/>
</Control>
</file>

<file path=customXml/item19.xml><?xml version="1.0" encoding="utf-8"?>
<Control xmlns="http://schemas.microsoft.com/VisualStudio/2011/storyboarding/control">
  <Id Name="dd0fc389-a6ed-4429-a1f1-b47e7f3c8ce6" Revision="1" Stencil="System.MyShapes" StencilVersion="1.0"/>
</Control>
</file>

<file path=customXml/item2.xml><?xml version="1.0" encoding="utf-8"?>
<Control xmlns="http://schemas.microsoft.com/VisualStudio/2011/storyboarding/control">
  <Id Name="dd0fc389-a6ed-4429-a1f1-b47e7f3c8ce6" Revision="1" Stencil="System.MyShapes" StencilVersion="1.0"/>
</Control>
</file>

<file path=customXml/item20.xml><?xml version="1.0" encoding="utf-8"?>
<Control xmlns="http://schemas.microsoft.com/VisualStudio/2011/storyboarding/control">
  <Id Name="be674ee2-c7fa-4b7e-be24-35d2bd547ea2" Revision="1" Stencil="System.MyShapes" StencilVersion="1.0"/>
</Control>
</file>

<file path=customXml/item21.xml><?xml version="1.0" encoding="utf-8"?>
<Control xmlns="http://schemas.microsoft.com/VisualStudio/2011/storyboarding/control">
  <Id Name="dd0fc389-a6ed-4429-a1f1-b47e7f3c8ce6" Revision="1" Stencil="System.MyShapes" StencilVersion="1.0"/>
</Control>
</file>

<file path=customXml/item22.xml><?xml version="1.0" encoding="utf-8"?>
<Control xmlns="http://schemas.microsoft.com/VisualStudio/2011/storyboarding/control">
  <Id Name="5e145895-0880-41ed-ac19-785e266409ce" Revision="1" Stencil="System.MyShapes" StencilVersion="1.0"/>
</Control>
</file>

<file path=customXml/item23.xml><?xml version="1.0" encoding="utf-8"?>
<Control xmlns="http://schemas.microsoft.com/VisualStudio/2011/storyboarding/control">
  <Id Name="5e145895-0880-41ed-ac19-785e266409ce" Revision="1" Stencil="System.MyShapes" StencilVersion="1.0"/>
</Control>
</file>

<file path=customXml/item24.xml><?xml version="1.0" encoding="utf-8"?>
<Control xmlns="http://schemas.microsoft.com/VisualStudio/2011/storyboarding/control">
  <Id Name="5e145895-0880-41ed-ac19-785e266409ce" Revision="1" Stencil="System.MyShapes" StencilVersion="1.0"/>
</Control>
</file>

<file path=customXml/item25.xml><?xml version="1.0" encoding="utf-8"?>
<Control xmlns="http://schemas.microsoft.com/VisualStudio/2011/storyboarding/control">
  <Id Name="5e145895-0880-41ed-ac19-785e266409ce" Revision="1" Stencil="System.MyShapes" StencilVersion="1.0"/>
</Control>
</file>

<file path=customXml/item26.xml><?xml version="1.0" encoding="utf-8"?>
<Control xmlns="http://schemas.microsoft.com/VisualStudio/2011/storyboarding/control">
  <Id Name="be674ee2-c7fa-4b7e-be24-35d2bd547ea2" Revision="1" Stencil="System.MyShapes" StencilVersion="1.0"/>
</Control>
</file>

<file path=customXml/item27.xml><?xml version="1.0" encoding="utf-8"?>
<Control xmlns="http://schemas.microsoft.com/VisualStudio/2011/storyboarding/control">
  <Id Name="5e145895-0880-41ed-ac19-785e266409ce" Revision="1" Stencil="System.MyShapes" StencilVersion="1.0"/>
</Control>
</file>

<file path=customXml/item28.xml><?xml version="1.0" encoding="utf-8"?>
<Control xmlns="http://schemas.microsoft.com/VisualStudio/2011/storyboarding/control">
  <Id Name="5e145895-0880-41ed-ac19-785e266409ce" Revision="1" Stencil="System.MyShapes" StencilVersion="1.0"/>
</Control>
</file>

<file path=customXml/item29.xml><?xml version="1.0" encoding="utf-8"?>
<Control xmlns="http://schemas.microsoft.com/VisualStudio/2011/storyboarding/control">
  <Id Name="b6b5fecb-da66-4ee9-9d91-af41f88aab97" Revision="1" Stencil="System.MyShapes" StencilVersion="1.0"/>
</Control>
</file>

<file path=customXml/item3.xml><?xml version="1.0" encoding="utf-8"?>
<Control xmlns="http://schemas.microsoft.com/VisualStudio/2011/storyboarding/control">
  <Id Name="be674ee2-c7fa-4b7e-be24-35d2bd547ea2" Revision="1" Stencil="System.MyShapes" StencilVersion="1.0"/>
</Control>
</file>

<file path=customXml/item30.xml><?xml version="1.0" encoding="utf-8"?>
<Control xmlns="http://schemas.microsoft.com/VisualStudio/2011/storyboarding/control">
  <Id Name="dd0fc389-a6ed-4429-a1f1-b47e7f3c8ce6" Revision="1" Stencil="System.MyShapes" StencilVersion="1.0"/>
</Control>
</file>

<file path=customXml/item31.xml><?xml version="1.0" encoding="utf-8"?>
<Control xmlns="http://schemas.microsoft.com/VisualStudio/2011/storyboarding/control">
  <Id Name="be674ee2-c7fa-4b7e-be24-35d2bd547ea2" Revision="1" Stencil="System.MyShapes" StencilVersion="1.0"/>
</Control>
</file>

<file path=customXml/item32.xml><?xml version="1.0" encoding="utf-8"?>
<Control xmlns="http://schemas.microsoft.com/VisualStudio/2011/storyboarding/control">
  <Id Name="cfcbde3c-9edc-44d3-9066-5949692078b0" Revision="1" Stencil="System.MyShapes" StencilVersion="1.0"/>
</Control>
</file>

<file path=customXml/item33.xml><?xml version="1.0" encoding="utf-8"?>
<Control xmlns="http://schemas.microsoft.com/VisualStudio/2011/storyboarding/control">
  <Id Name="dd0fc389-a6ed-4429-a1f1-b47e7f3c8ce6" Revision="1" Stencil="System.MyShapes" StencilVersion="1.0"/>
</Control>
</file>

<file path=customXml/item34.xml><?xml version="1.0" encoding="utf-8"?>
<Control xmlns="http://schemas.microsoft.com/VisualStudio/2011/storyboarding/control">
  <Id Name="dd0fc389-a6ed-4429-a1f1-b47e7f3c8ce6" Revision="1" Stencil="System.MyShapes" StencilVersion="1.0"/>
</Control>
</file>

<file path=customXml/item35.xml><?xml version="1.0" encoding="utf-8"?>
<Control xmlns="http://schemas.microsoft.com/VisualStudio/2011/storyboarding/control">
  <Id Name="be674ee2-c7fa-4b7e-be24-35d2bd547ea2" Revision="1" Stencil="System.MyShapes" StencilVersion="1.0"/>
</Control>
</file>

<file path=customXml/item36.xml><?xml version="1.0" encoding="utf-8"?>
<Control xmlns="http://schemas.microsoft.com/VisualStudio/2011/storyboarding/control">
  <Id Name="be674ee2-c7fa-4b7e-be24-35d2bd547ea2" Revision="1" Stencil="System.MyShapes" StencilVersion="1.0"/>
</Control>
</file>

<file path=customXml/item37.xml><?xml version="1.0" encoding="utf-8"?>
<Control xmlns="http://schemas.microsoft.com/VisualStudio/2011/storyboarding/control">
  <Id Name="5e145895-0880-41ed-ac19-785e266409ce" Revision="1" Stencil="System.MyShapes" StencilVersion="1.0"/>
</Control>
</file>

<file path=customXml/item4.xml><?xml version="1.0" encoding="utf-8"?>
<Control xmlns="http://schemas.microsoft.com/VisualStudio/2011/storyboarding/control">
  <Id Name="be674ee2-c7fa-4b7e-be24-35d2bd547ea2" Revision="1" Stencil="System.MyShapes" StencilVersion="1.0"/>
</Control>
</file>

<file path=customXml/item5.xml><?xml version="1.0" encoding="utf-8"?>
<Control xmlns="http://schemas.microsoft.com/VisualStudio/2011/storyboarding/control">
  <Id Name="dd0fc389-a6ed-4429-a1f1-b47e7f3c8ce6" Revision="1" Stencil="System.MyShapes" StencilVersion="1.0"/>
</Control>
</file>

<file path=customXml/item6.xml><?xml version="1.0" encoding="utf-8"?>
<Control xmlns="http://schemas.microsoft.com/VisualStudio/2011/storyboarding/control">
  <Id Name="be674ee2-c7fa-4b7e-be24-35d2bd547ea2" Revision="1" Stencil="System.MyShapes" StencilVersion="1.0"/>
</Control>
</file>

<file path=customXml/item7.xml><?xml version="1.0" encoding="utf-8"?>
<Control xmlns="http://schemas.microsoft.com/VisualStudio/2011/storyboarding/control">
  <Id Name="35aadc55-9a58-4c1c-9e77-dca3f72865d0" Revision="1" Stencil="System.MyShapes" StencilVersion="1.0"/>
</Control>
</file>

<file path=customXml/item8.xml><?xml version="1.0" encoding="utf-8"?>
<Control xmlns="http://schemas.microsoft.com/VisualStudio/2011/storyboarding/control">
  <Id Name="be674ee2-c7fa-4b7e-be24-35d2bd547ea2" Revision="1" Stencil="System.MyShapes" StencilVersion="1.0"/>
</Control>
</file>

<file path=customXml/item9.xml><?xml version="1.0" encoding="utf-8"?>
<Control xmlns="http://schemas.microsoft.com/VisualStudio/2011/storyboarding/control">
  <Id Name="dd0fc389-a6ed-4429-a1f1-b47e7f3c8ce6" Revision="1" Stencil="System.MyShapes" StencilVersion="1.0"/>
</Control>
</file>

<file path=customXml/itemProps1.xml><?xml version="1.0" encoding="utf-8"?>
<ds:datastoreItem xmlns:ds="http://schemas.openxmlformats.org/officeDocument/2006/customXml" ds:itemID="{00FDE300-C546-410F-A3F8-1147531D49EE}">
  <ds:schemaRefs>
    <ds:schemaRef ds:uri="http://schemas.microsoft.com/VisualStudio/2011/storyboarding/control"/>
  </ds:schemaRefs>
</ds:datastoreItem>
</file>

<file path=customXml/itemProps10.xml><?xml version="1.0" encoding="utf-8"?>
<ds:datastoreItem xmlns:ds="http://schemas.openxmlformats.org/officeDocument/2006/customXml" ds:itemID="{17B2E75C-1924-4EE9-B91A-CD813BA4D61C}">
  <ds:schemaRefs>
    <ds:schemaRef ds:uri="http://schemas.microsoft.com/VisualStudio/2011/storyboarding/control"/>
  </ds:schemaRefs>
</ds:datastoreItem>
</file>

<file path=customXml/itemProps11.xml><?xml version="1.0" encoding="utf-8"?>
<ds:datastoreItem xmlns:ds="http://schemas.openxmlformats.org/officeDocument/2006/customXml" ds:itemID="{EF806164-E556-4EC9-804F-50CBFB68BE45}">
  <ds:schemaRefs>
    <ds:schemaRef ds:uri="http://schemas.microsoft.com/VisualStudio/2011/storyboarding/control"/>
  </ds:schemaRefs>
</ds:datastoreItem>
</file>

<file path=customXml/itemProps12.xml><?xml version="1.0" encoding="utf-8"?>
<ds:datastoreItem xmlns:ds="http://schemas.openxmlformats.org/officeDocument/2006/customXml" ds:itemID="{8FD0F096-2D1C-4A1F-8549-A9FB52CF65BD}">
  <ds:schemaRefs>
    <ds:schemaRef ds:uri="http://schemas.microsoft.com/VisualStudio/2011/storyboarding/control"/>
  </ds:schemaRefs>
</ds:datastoreItem>
</file>

<file path=customXml/itemProps13.xml><?xml version="1.0" encoding="utf-8"?>
<ds:datastoreItem xmlns:ds="http://schemas.openxmlformats.org/officeDocument/2006/customXml" ds:itemID="{D9F82D80-BF4D-46E6-ADD9-AAFD2A69DFAD}">
  <ds:schemaRefs>
    <ds:schemaRef ds:uri="http://schemas.microsoft.com/VisualStudio/2011/storyboarding/control"/>
  </ds:schemaRefs>
</ds:datastoreItem>
</file>

<file path=customXml/itemProps14.xml><?xml version="1.0" encoding="utf-8"?>
<ds:datastoreItem xmlns:ds="http://schemas.openxmlformats.org/officeDocument/2006/customXml" ds:itemID="{6177C914-1E58-4545-ACAA-3CBE8663D8AC}">
  <ds:schemaRefs>
    <ds:schemaRef ds:uri="http://schemas.microsoft.com/VisualStudio/2011/storyboarding/control"/>
  </ds:schemaRefs>
</ds:datastoreItem>
</file>

<file path=customXml/itemProps15.xml><?xml version="1.0" encoding="utf-8"?>
<ds:datastoreItem xmlns:ds="http://schemas.openxmlformats.org/officeDocument/2006/customXml" ds:itemID="{640EB47B-C7E0-4CD5-A0B8-323C81BF79FF}">
  <ds:schemaRefs>
    <ds:schemaRef ds:uri="http://schemas.microsoft.com/VisualStudio/2011/storyboarding/control"/>
  </ds:schemaRefs>
</ds:datastoreItem>
</file>

<file path=customXml/itemProps16.xml><?xml version="1.0" encoding="utf-8"?>
<ds:datastoreItem xmlns:ds="http://schemas.openxmlformats.org/officeDocument/2006/customXml" ds:itemID="{79F0CFE2-1AEC-437B-9C6E-FDA74F8D3D83}">
  <ds:schemaRefs>
    <ds:schemaRef ds:uri="http://schemas.microsoft.com/VisualStudio/2011/storyboarding/control"/>
  </ds:schemaRefs>
</ds:datastoreItem>
</file>

<file path=customXml/itemProps17.xml><?xml version="1.0" encoding="utf-8"?>
<ds:datastoreItem xmlns:ds="http://schemas.openxmlformats.org/officeDocument/2006/customXml" ds:itemID="{25921204-EA00-479B-B9D1-B9B70011F93F}">
  <ds:schemaRefs>
    <ds:schemaRef ds:uri="http://schemas.microsoft.com/VisualStudio/2011/storyboarding/control"/>
  </ds:schemaRefs>
</ds:datastoreItem>
</file>

<file path=customXml/itemProps18.xml><?xml version="1.0" encoding="utf-8"?>
<ds:datastoreItem xmlns:ds="http://schemas.openxmlformats.org/officeDocument/2006/customXml" ds:itemID="{E4D4869A-D45C-470E-B555-21E3C499CA45}">
  <ds:schemaRefs>
    <ds:schemaRef ds:uri="http://schemas.microsoft.com/VisualStudio/2011/storyboarding/control"/>
  </ds:schemaRefs>
</ds:datastoreItem>
</file>

<file path=customXml/itemProps19.xml><?xml version="1.0" encoding="utf-8"?>
<ds:datastoreItem xmlns:ds="http://schemas.openxmlformats.org/officeDocument/2006/customXml" ds:itemID="{F36C80A5-C1B7-4BEC-87D8-30808982C4C0}">
  <ds:schemaRefs>
    <ds:schemaRef ds:uri="http://schemas.microsoft.com/VisualStudio/2011/storyboarding/control"/>
  </ds:schemaRefs>
</ds:datastoreItem>
</file>

<file path=customXml/itemProps2.xml><?xml version="1.0" encoding="utf-8"?>
<ds:datastoreItem xmlns:ds="http://schemas.openxmlformats.org/officeDocument/2006/customXml" ds:itemID="{359A4D28-3D96-4F22-BD86-8C28CCCCA830}">
  <ds:schemaRefs>
    <ds:schemaRef ds:uri="http://schemas.microsoft.com/VisualStudio/2011/storyboarding/control"/>
  </ds:schemaRefs>
</ds:datastoreItem>
</file>

<file path=customXml/itemProps20.xml><?xml version="1.0" encoding="utf-8"?>
<ds:datastoreItem xmlns:ds="http://schemas.openxmlformats.org/officeDocument/2006/customXml" ds:itemID="{0CB8588E-838B-4B7C-86B9-EF099AA5A0A9}">
  <ds:schemaRefs>
    <ds:schemaRef ds:uri="http://schemas.microsoft.com/VisualStudio/2011/storyboarding/control"/>
  </ds:schemaRefs>
</ds:datastoreItem>
</file>

<file path=customXml/itemProps21.xml><?xml version="1.0" encoding="utf-8"?>
<ds:datastoreItem xmlns:ds="http://schemas.openxmlformats.org/officeDocument/2006/customXml" ds:itemID="{6E6B36EB-5920-4B14-BB7F-6CFBE94062C9}">
  <ds:schemaRefs>
    <ds:schemaRef ds:uri="http://schemas.microsoft.com/VisualStudio/2011/storyboarding/control"/>
  </ds:schemaRefs>
</ds:datastoreItem>
</file>

<file path=customXml/itemProps22.xml><?xml version="1.0" encoding="utf-8"?>
<ds:datastoreItem xmlns:ds="http://schemas.openxmlformats.org/officeDocument/2006/customXml" ds:itemID="{0D255E38-18BC-4BC7-B7A4-3F38500BDAF1}">
  <ds:schemaRefs>
    <ds:schemaRef ds:uri="http://schemas.microsoft.com/VisualStudio/2011/storyboarding/control"/>
  </ds:schemaRefs>
</ds:datastoreItem>
</file>

<file path=customXml/itemProps23.xml><?xml version="1.0" encoding="utf-8"?>
<ds:datastoreItem xmlns:ds="http://schemas.openxmlformats.org/officeDocument/2006/customXml" ds:itemID="{924C1195-4921-4270-9DA6-5E5F816BE38F}">
  <ds:schemaRefs>
    <ds:schemaRef ds:uri="http://schemas.microsoft.com/VisualStudio/2011/storyboarding/control"/>
  </ds:schemaRefs>
</ds:datastoreItem>
</file>

<file path=customXml/itemProps24.xml><?xml version="1.0" encoding="utf-8"?>
<ds:datastoreItem xmlns:ds="http://schemas.openxmlformats.org/officeDocument/2006/customXml" ds:itemID="{8C5B22C9-C850-4E59-839B-ED753A0628E9}">
  <ds:schemaRefs>
    <ds:schemaRef ds:uri="http://schemas.microsoft.com/VisualStudio/2011/storyboarding/control"/>
  </ds:schemaRefs>
</ds:datastoreItem>
</file>

<file path=customXml/itemProps25.xml><?xml version="1.0" encoding="utf-8"?>
<ds:datastoreItem xmlns:ds="http://schemas.openxmlformats.org/officeDocument/2006/customXml" ds:itemID="{E136E47D-6818-4EFC-9B0E-A6426601E1EA}">
  <ds:schemaRefs>
    <ds:schemaRef ds:uri="http://schemas.microsoft.com/VisualStudio/2011/storyboarding/control"/>
  </ds:schemaRefs>
</ds:datastoreItem>
</file>

<file path=customXml/itemProps26.xml><?xml version="1.0" encoding="utf-8"?>
<ds:datastoreItem xmlns:ds="http://schemas.openxmlformats.org/officeDocument/2006/customXml" ds:itemID="{5DEDDB64-1F92-422B-BF7D-25A48DBB0BD1}">
  <ds:schemaRefs>
    <ds:schemaRef ds:uri="http://schemas.microsoft.com/VisualStudio/2011/storyboarding/control"/>
  </ds:schemaRefs>
</ds:datastoreItem>
</file>

<file path=customXml/itemProps27.xml><?xml version="1.0" encoding="utf-8"?>
<ds:datastoreItem xmlns:ds="http://schemas.openxmlformats.org/officeDocument/2006/customXml" ds:itemID="{759B4663-0443-440D-A184-26CF33213A4E}">
  <ds:schemaRefs>
    <ds:schemaRef ds:uri="http://schemas.microsoft.com/VisualStudio/2011/storyboarding/control"/>
  </ds:schemaRefs>
</ds:datastoreItem>
</file>

<file path=customXml/itemProps28.xml><?xml version="1.0" encoding="utf-8"?>
<ds:datastoreItem xmlns:ds="http://schemas.openxmlformats.org/officeDocument/2006/customXml" ds:itemID="{5B2BF509-441D-461D-98F8-E874C27BCEB7}">
  <ds:schemaRefs>
    <ds:schemaRef ds:uri="http://schemas.microsoft.com/VisualStudio/2011/storyboarding/control"/>
  </ds:schemaRefs>
</ds:datastoreItem>
</file>

<file path=customXml/itemProps29.xml><?xml version="1.0" encoding="utf-8"?>
<ds:datastoreItem xmlns:ds="http://schemas.openxmlformats.org/officeDocument/2006/customXml" ds:itemID="{416E3C1D-D823-4027-B1A1-E5CCFE1C37CD}">
  <ds:schemaRefs>
    <ds:schemaRef ds:uri="http://schemas.microsoft.com/VisualStudio/2011/storyboarding/control"/>
  </ds:schemaRefs>
</ds:datastoreItem>
</file>

<file path=customXml/itemProps3.xml><?xml version="1.0" encoding="utf-8"?>
<ds:datastoreItem xmlns:ds="http://schemas.openxmlformats.org/officeDocument/2006/customXml" ds:itemID="{E1FF8A4D-5FC6-4E23-8AE0-3BBCB01CDF67}">
  <ds:schemaRefs>
    <ds:schemaRef ds:uri="http://schemas.microsoft.com/VisualStudio/2011/storyboarding/control"/>
  </ds:schemaRefs>
</ds:datastoreItem>
</file>

<file path=customXml/itemProps30.xml><?xml version="1.0" encoding="utf-8"?>
<ds:datastoreItem xmlns:ds="http://schemas.openxmlformats.org/officeDocument/2006/customXml" ds:itemID="{D6114830-DACB-4019-9E82-EF52F9833D8C}">
  <ds:schemaRefs>
    <ds:schemaRef ds:uri="http://schemas.microsoft.com/VisualStudio/2011/storyboarding/control"/>
  </ds:schemaRefs>
</ds:datastoreItem>
</file>

<file path=customXml/itemProps31.xml><?xml version="1.0" encoding="utf-8"?>
<ds:datastoreItem xmlns:ds="http://schemas.openxmlformats.org/officeDocument/2006/customXml" ds:itemID="{232B6608-04C5-4FAA-96C2-C6E9C901393B}">
  <ds:schemaRefs>
    <ds:schemaRef ds:uri="http://schemas.microsoft.com/VisualStudio/2011/storyboarding/control"/>
  </ds:schemaRefs>
</ds:datastoreItem>
</file>

<file path=customXml/itemProps32.xml><?xml version="1.0" encoding="utf-8"?>
<ds:datastoreItem xmlns:ds="http://schemas.openxmlformats.org/officeDocument/2006/customXml" ds:itemID="{B118FAF0-77B6-407B-BD6F-C988E5B00CBA}">
  <ds:schemaRefs>
    <ds:schemaRef ds:uri="http://schemas.microsoft.com/VisualStudio/2011/storyboarding/control"/>
  </ds:schemaRefs>
</ds:datastoreItem>
</file>

<file path=customXml/itemProps33.xml><?xml version="1.0" encoding="utf-8"?>
<ds:datastoreItem xmlns:ds="http://schemas.openxmlformats.org/officeDocument/2006/customXml" ds:itemID="{3CA9910A-E283-46DE-864E-4DB9A941B65E}">
  <ds:schemaRefs>
    <ds:schemaRef ds:uri="http://schemas.microsoft.com/VisualStudio/2011/storyboarding/control"/>
  </ds:schemaRefs>
</ds:datastoreItem>
</file>

<file path=customXml/itemProps34.xml><?xml version="1.0" encoding="utf-8"?>
<ds:datastoreItem xmlns:ds="http://schemas.openxmlformats.org/officeDocument/2006/customXml" ds:itemID="{C5475F22-03D6-4B32-B1B8-DCA5D416CFE3}">
  <ds:schemaRefs>
    <ds:schemaRef ds:uri="http://schemas.microsoft.com/VisualStudio/2011/storyboarding/control"/>
  </ds:schemaRefs>
</ds:datastoreItem>
</file>

<file path=customXml/itemProps35.xml><?xml version="1.0" encoding="utf-8"?>
<ds:datastoreItem xmlns:ds="http://schemas.openxmlformats.org/officeDocument/2006/customXml" ds:itemID="{63E4B0E4-DF7F-4289-AD2F-49EC9320B328}">
  <ds:schemaRefs>
    <ds:schemaRef ds:uri="http://schemas.microsoft.com/VisualStudio/2011/storyboarding/control"/>
  </ds:schemaRefs>
</ds:datastoreItem>
</file>

<file path=customXml/itemProps36.xml><?xml version="1.0" encoding="utf-8"?>
<ds:datastoreItem xmlns:ds="http://schemas.openxmlformats.org/officeDocument/2006/customXml" ds:itemID="{E5C3AD62-8058-4099-8883-29017A6A39BA}">
  <ds:schemaRefs>
    <ds:schemaRef ds:uri="http://schemas.microsoft.com/VisualStudio/2011/storyboarding/control"/>
  </ds:schemaRefs>
</ds:datastoreItem>
</file>

<file path=customXml/itemProps37.xml><?xml version="1.0" encoding="utf-8"?>
<ds:datastoreItem xmlns:ds="http://schemas.openxmlformats.org/officeDocument/2006/customXml" ds:itemID="{DC1813A7-02FD-4921-A743-69116F425A33}">
  <ds:schemaRefs>
    <ds:schemaRef ds:uri="http://schemas.microsoft.com/VisualStudio/2011/storyboarding/control"/>
  </ds:schemaRefs>
</ds:datastoreItem>
</file>

<file path=customXml/itemProps4.xml><?xml version="1.0" encoding="utf-8"?>
<ds:datastoreItem xmlns:ds="http://schemas.openxmlformats.org/officeDocument/2006/customXml" ds:itemID="{98B164F5-D2C0-4FFE-92BE-EB43CB0C78D2}">
  <ds:schemaRefs>
    <ds:schemaRef ds:uri="http://schemas.microsoft.com/VisualStudio/2011/storyboarding/control"/>
  </ds:schemaRefs>
</ds:datastoreItem>
</file>

<file path=customXml/itemProps5.xml><?xml version="1.0" encoding="utf-8"?>
<ds:datastoreItem xmlns:ds="http://schemas.openxmlformats.org/officeDocument/2006/customXml" ds:itemID="{115F91AF-8A56-40F7-A9E1-2EFD08426867}">
  <ds:schemaRefs>
    <ds:schemaRef ds:uri="http://schemas.microsoft.com/VisualStudio/2011/storyboarding/control"/>
  </ds:schemaRefs>
</ds:datastoreItem>
</file>

<file path=customXml/itemProps6.xml><?xml version="1.0" encoding="utf-8"?>
<ds:datastoreItem xmlns:ds="http://schemas.openxmlformats.org/officeDocument/2006/customXml" ds:itemID="{D0DE00A4-AD6B-40B7-B701-AA4466758EE8}">
  <ds:schemaRefs>
    <ds:schemaRef ds:uri="http://schemas.microsoft.com/VisualStudio/2011/storyboarding/control"/>
  </ds:schemaRefs>
</ds:datastoreItem>
</file>

<file path=customXml/itemProps7.xml><?xml version="1.0" encoding="utf-8"?>
<ds:datastoreItem xmlns:ds="http://schemas.openxmlformats.org/officeDocument/2006/customXml" ds:itemID="{BDCD401B-CA04-4220-A30F-47FBFDD91D97}">
  <ds:schemaRefs>
    <ds:schemaRef ds:uri="http://schemas.microsoft.com/VisualStudio/2011/storyboarding/control"/>
  </ds:schemaRefs>
</ds:datastoreItem>
</file>

<file path=customXml/itemProps8.xml><?xml version="1.0" encoding="utf-8"?>
<ds:datastoreItem xmlns:ds="http://schemas.openxmlformats.org/officeDocument/2006/customXml" ds:itemID="{F59EB17C-2899-4522-BE51-1DF11638E745}">
  <ds:schemaRefs>
    <ds:schemaRef ds:uri="http://schemas.microsoft.com/VisualStudio/2011/storyboarding/control"/>
  </ds:schemaRefs>
</ds:datastoreItem>
</file>

<file path=customXml/itemProps9.xml><?xml version="1.0" encoding="utf-8"?>
<ds:datastoreItem xmlns:ds="http://schemas.openxmlformats.org/officeDocument/2006/customXml" ds:itemID="{F117D483-0B2D-4910-B53B-F6EDE25FD15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12950</TotalTime>
  <Words>2558</Words>
  <Application>Microsoft Office PowerPoint</Application>
  <PresentationFormat>Widescreen</PresentationFormat>
  <Paragraphs>326</Paragraphs>
  <Slides>36</Slides>
  <Notes>36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Cambria Math</vt:lpstr>
      <vt:lpstr>Century Gothic</vt:lpstr>
      <vt:lpstr>Wingdings 3</vt:lpstr>
      <vt:lpstr>First Slide theme</vt:lpstr>
      <vt:lpstr>Storyboard Layouts</vt:lpstr>
      <vt:lpstr>Basic math</vt:lpstr>
      <vt:lpstr>What we’re going to discuss</vt:lpstr>
      <vt:lpstr>Homogeneous coordinates</vt:lpstr>
      <vt:lpstr>Homogeneous coordinates</vt:lpstr>
      <vt:lpstr>Operations on vectors</vt:lpstr>
      <vt:lpstr>Summation of vector and vector</vt:lpstr>
      <vt:lpstr>Summation of vector and vector</vt:lpstr>
      <vt:lpstr>Summation of vector and vector</vt:lpstr>
      <vt:lpstr>Summation of a vector and a point</vt:lpstr>
      <vt:lpstr>Summation of a vector and a point</vt:lpstr>
      <vt:lpstr>Dot product</vt:lpstr>
      <vt:lpstr>Dot product</vt:lpstr>
      <vt:lpstr>Cross product of two vectors</vt:lpstr>
      <vt:lpstr>Cross product of two vectors</vt:lpstr>
      <vt:lpstr>Matrix multiplication</vt:lpstr>
      <vt:lpstr>Scaling</vt:lpstr>
      <vt:lpstr>Scaling</vt:lpstr>
      <vt:lpstr>Translation</vt:lpstr>
      <vt:lpstr>Translation</vt:lpstr>
      <vt:lpstr>Rotation about X axis</vt:lpstr>
      <vt:lpstr>Rotation about Y axis</vt:lpstr>
      <vt:lpstr>Rotation about Z axis</vt:lpstr>
      <vt:lpstr>Rotation about arbitrary axis</vt:lpstr>
      <vt:lpstr>Rotation about arbitrary axis</vt:lpstr>
      <vt:lpstr>Rotation about arbitrary axis</vt:lpstr>
      <vt:lpstr>Rotation about arbitrary axis</vt:lpstr>
      <vt:lpstr>Change of basis</vt:lpstr>
      <vt:lpstr>Change of basis</vt:lpstr>
      <vt:lpstr>Orthogonal Projection</vt:lpstr>
      <vt:lpstr>Orthogonal Projection Onto a Box</vt:lpstr>
      <vt:lpstr>Perspective Projection</vt:lpstr>
      <vt:lpstr>Perspective Projection</vt:lpstr>
      <vt:lpstr>Barycentric coordinates</vt:lpstr>
      <vt:lpstr>Barycentric interpolation</vt:lpstr>
      <vt:lpstr>Your questions</vt:lpstr>
      <vt:lpstr>Helpful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computer graphics?</dc:title>
  <dc:creator>Hosein Ghahremanzadeh</dc:creator>
  <cp:lastModifiedBy>Hosein Ghahremanzadeh</cp:lastModifiedBy>
  <cp:revision>233</cp:revision>
  <dcterms:created xsi:type="dcterms:W3CDTF">2016-10-22T13:06:39Z</dcterms:created>
  <dcterms:modified xsi:type="dcterms:W3CDTF">2017-11-20T13:00:51Z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